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notesMasterIdLst>
    <p:notesMasterId r:id="rId4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28c5d6e7-4b67-58a0-6cec-a4f4143031a7}">
          <p14:sldIdLst>
            <p14:sldId id="256"/>
            <p14:sldId id="257"/>
            <p14:sldId id="258"/>
            <p14:sldId id="259"/>
          </p14:sldIdLst>
        </p14:section>
        <p14:section name="2 Chronicles 33" id="{fadb6203-0152-40fc-05ef-ec2886145a92}">
          <p14:sldIdLst>
            <p14:sldId id="260"/>
            <p14:sldId id="261"/>
          </p14:sldIdLst>
        </p14:section>
        <p14:section name="Hosea 1" id="{aceac304-e4d2-f7bd-1b46-5929fa5cd650}">
          <p14:sldIdLst>
            <p14:sldId id="262"/>
            <p14:sldId id="263"/>
          </p14:sldIdLst>
        </p14:section>
        <p14:section name="Acts 14" id="{a14a0a47-d3a0-2ba8-018b-a0886548e593}">
          <p14:sldIdLst>
            <p14:sldId id="264"/>
            <p14:sldId id="265"/>
          </p14:sldIdLst>
        </p14:section>
        <p14:section name="Acts 15" id="{aa76f24d-c05d-4a66-3ed0-66e963a3dd62}">
          <p14:sldIdLst>
            <p14:sldId id="266"/>
            <p14:sldId id="267"/>
          </p14:sldIdLst>
        </p14:section>
        <p14:section name="1 John 5" id="{6e469dc1-f1ac-f21e-1123-728ce97922fb}">
          <p14:sldIdLst>
            <p14:sldId id="268"/>
            <p14:sldId id="269"/>
          </p14:sldIdLst>
        </p14:section>
        <p14:section name="Deuteronomy 5" id="{7ee426a4-f708-c4c7-a9cd-f5847fb2b255}">
          <p14:sldIdLst>
            <p14:sldId id="270"/>
            <p14:sldId id="271"/>
            <p14:sldId id="272"/>
          </p14:sldIdLst>
        </p14:section>
        <p14:section name="Colossians 3" id="{11e53a20-0d64-ba12-312a-61bed73b2e0a}">
          <p14:sldIdLst>
            <p14:sldId id="273"/>
            <p14:sldId id="274"/>
          </p14:sldIdLst>
        </p14:section>
        <p14:section name="1 Chronicles 4" id="{f5aaedd6-5cee-89fa-cc1c-57099e0385eb}">
          <p14:sldIdLst>
            <p14:sldId id="275"/>
            <p14:sldId id="276"/>
          </p14:sldIdLst>
        </p14:section>
        <p14:section name="Isaiah 37" id="{6d333adc-b361-818d-48dd-c5978dbb043b}">
          <p14:sldIdLst>
            <p14:sldId id="277"/>
            <p14:sldId id="278"/>
          </p14:sldIdLst>
        </p14:section>
        <p14:section name="Psalms 128" id="{b9b05016-7d04-880e-1120-49ab0574ba14}">
          <p14:sldIdLst>
            <p14:sldId id="279"/>
            <p14:sldId id="280"/>
          </p14:sldIdLst>
        </p14:section>
        <p14:section name="2 Samuel 12" id="{2754fb74-f11d-ae61-5b22-a31a1efd3646}">
          <p14:sldIdLst>
            <p14:sldId id="281"/>
            <p14:sldId id="282"/>
          </p14:sldIdLst>
        </p14:section>
        <p14:section name="Zechariah 5" id="{81983ca8-3462-3d9f-5401-732a28f1db89}">
          <p14:sldIdLst>
            <p14:sldId id="283"/>
            <p14:sldId id="284"/>
          </p14:sldIdLst>
        </p14:section>
        <p14:section name="Connections" id="{e85e8375-064f-ae2e-8b0d-ad777ecd6717}">
          <p14:sldIdLst>
            <p14:sldId id="285"/>
            <p14:sldId id="286"/>
            <p14:sldId id="287"/>
            <p14:sldId id="288"/>
            <p14:sldId id="289"/>
            <p14:sldId id="290"/>
            <p14:sldId id="291"/>
            <p14:sldId id="292"/>
          </p14:sldIdLst>
        </p14:section>
        <p14:section name="Exhortation" id="{dad60447-8d0e-6e6c-7df8-e77c632c2cf5}">
          <p14:sldIdLst>
            <p14:sldId id="293"/>
          </p14:sldIdLst>
        </p14:section>
        <p14:section name="Finale" id="{0612ed1c-ef21-131d-3985-90a7d5e888d2}">
          <p14:sldIdLst>
            <p14:sldId id="29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jpe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jpe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Dark">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1554480"/>
            <a:ext cx="6949440" cy="411480"/>
          </a:xfrm>
          <a:prstGeom prst="rect">
            <a:avLst/>
          </a:prstGeom>
          <a:noFill/>
          <a:ln/>
        </p:spPr>
        <p:txBody>
          <a:bodyPr wrap="square" rtlCol="0"/>
          <a:lstStyle>
            <a:lvl1pPr indent="0" marL="0">
              <a:buNone/>
              <a:defRPr lang="en-US" sz="1400" b="1" spc="300" kern="0" dirty="0">
                <a:solidFill>
                  <a:schemeClr val="accent6"/>
                </a:solidFill>
              </a:defRPr>
            </a:lvl1pPr>
          </a:lstStyle>
          <a:p>
            <a:pPr indent="0" marL="0">
              <a:buNone/>
            </a:pPr>
            <a:endParaRPr lang="en-US" sz="1400" dirty="0"/>
          </a:p>
        </p:txBody>
      </p:sp>
      <p:sp>
        <p:nvSpPr>
          <p:cNvPr id="3" name="Text 0"/>
          <p:cNvSpPr/>
          <p:nvPr>
            <p:ph idx="101" type="title" hasCustomPrompt="1"/>
          </p:nvPr>
        </p:nvSpPr>
        <p:spPr>
          <a:xfrm>
            <a:off x="548640" y="2011680"/>
            <a:ext cx="6949440" cy="1737360"/>
          </a:xfrm>
          <a:prstGeom prst="rect">
            <a:avLst/>
          </a:prstGeom>
          <a:noFill/>
          <a:ln/>
        </p:spPr>
        <p:txBody>
          <a:bodyPr wrap="square" rtlCol="0"/>
          <a:lstStyle>
            <a:lvl1pPr algn="l" indent="0" marL="0">
              <a:buNone/>
              <a:defRPr lang="en-US" sz="48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4800" dirty="0"/>
          </a:p>
        </p:txBody>
      </p:sp>
      <p:sp>
        <p:nvSpPr>
          <p:cNvPr id="4" name="Text 0"/>
          <p:cNvSpPr/>
          <p:nvPr>
            <p:ph idx="102" type="body" hasCustomPrompt="1"/>
          </p:nvPr>
        </p:nvSpPr>
        <p:spPr>
          <a:xfrm>
            <a:off x="548640" y="3840480"/>
            <a:ext cx="6949440" cy="914400"/>
          </a:xfrm>
          <a:prstGeom prst="rect">
            <a:avLst/>
          </a:prstGeom>
          <a:noFill/>
          <a:ln/>
        </p:spPr>
        <p:txBody>
          <a:bodyPr wrap="square" rtlCol="0"/>
          <a:lstStyle>
            <a:lvl1pPr indent="0" marL="0">
              <a:buNone/>
              <a:defRPr lang="en-US" sz="1800" dirty="0">
                <a:solidFill>
                  <a:schemeClr val="accent5"/>
                </a:solidFill>
              </a:defRPr>
            </a:lvl1pPr>
          </a:lstStyle>
          <a:p>
            <a:pPr indent="0" marL="0">
              <a:buNone/>
            </a:pPr>
            <a:endParaRPr lang="en-US" sz="1800" dirty="0"/>
          </a:p>
        </p:txBody>
      </p:sp>
      <p:sp>
        <p:nvSpPr>
          <p:cNvPr id="5" name="Text 0"/>
          <p:cNvSpPr/>
          <p:nvPr/>
        </p:nvSpPr>
        <p:spPr>
          <a:xfrm>
            <a:off x="548640" y="6355080"/>
            <a:ext cx="6400800" cy="274320"/>
          </a:xfrm>
          <a:prstGeom prst="rect">
            <a:avLst/>
          </a:prstGeom>
          <a:noFill/>
          <a:ln/>
        </p:spPr>
        <p:txBody>
          <a:bodyPr wrap="square" lIns="0" tIns="0" rIns="0" bIns="0" rtlCol="0" anchor="ctr"/>
          <a:lstStyle/>
          <a:p>
            <a:pPr indent="0" marL="0">
              <a:buNone/>
            </a:pPr>
            <a:r>
              <a:rPr lang="en-US" sz="1100" dirty="0">
                <a:solidFill>
                  <a:schemeClr val="accent5"/>
                </a:solidFill>
              </a:rPr>
              <a:t>Prototype courtesy of Memorize-the-Bible.com</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Dark">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rtlCol="0"/>
          <a:lstStyle>
            <a:lvl1pPr indent="0" marL="0">
              <a:buNone/>
              <a:defRPr lang="en-US" sz="1300" b="1" spc="300" kern="0" dirty="0">
                <a:solidFill>
                  <a:schemeClr val="accent6"/>
                </a:solidFill>
              </a:defRPr>
            </a:lvl1pPr>
          </a:lstStyle>
          <a:p>
            <a:pPr indent="0" marL="0">
              <a:buNone/>
            </a:pP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rtlCol="0"/>
          <a:lstStyle>
            <a:lvl1pPr algn="l" indent="0" marL="0">
              <a:buNone/>
              <a:defRPr lang="en-US" sz="36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3600" dirty="0"/>
          </a:p>
        </p:txBody>
      </p:sp>
      <p:pic>
        <p:nvPicPr>
          <p:cNvPr id="4" name="Image 0" descr="Memorize The Bible logo">    </p:cNvPr>
          <p:cNvPicPr>
            <a:picLocks noChangeAspect="1"/>
          </p:cNvPicPr>
          <p:nvPr/>
        </p:nvPicPr>
        <p:blipFill>
          <a:blip r:embed="rId1"/>
          <a:stretch>
            <a:fillRect/>
          </a:stretch>
        </p:blipFill>
        <p:spPr>
          <a:xfrm>
            <a:off x="10903306" y="411480"/>
            <a:ext cx="739750" cy="822960"/>
          </a:xfrm>
          <a:prstGeom prst="rect">
            <a:avLst/>
          </a:prstGeom>
        </p:spPr>
      </p:pic>
      <p:sp>
        <p:nvSpPr>
          <p:cNvPr id="5" name="Text 0"/>
          <p:cNvSpPr/>
          <p:nvPr/>
        </p:nvSpPr>
        <p:spPr>
          <a:xfrm>
            <a:off x="548640" y="6355080"/>
            <a:ext cx="6400800" cy="274320"/>
          </a:xfrm>
          <a:prstGeom prst="rect">
            <a:avLst/>
          </a:prstGeom>
          <a:noFill/>
          <a:ln/>
        </p:spPr>
        <p:txBody>
          <a:bodyPr wrap="square" lIns="0" tIns="0" rIns="0" bIns="0" rtlCol="0" anchor="ctr"/>
          <a:lstStyle/>
          <a:p>
            <a:pPr indent="0" marL="0">
              <a:buNone/>
            </a:pPr>
            <a:r>
              <a:rPr lang="en-US" sz="1100" dirty="0">
                <a:solidFill>
                  <a:schemeClr val="accent5"/>
                </a:solidFill>
              </a:rPr>
              <a:t>Prototype courtesy of Memorize-the-Bible.com</a:t>
            </a:r>
            <a:endParaRPr lang="en-US" sz="11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rtlCol="0"/>
          <a:lstStyle>
            <a:lvl1pPr indent="0" marL="0">
              <a:buNone/>
              <a:defRPr lang="en-US" sz="1200" b="1" spc="200" kern="0" dirty="0">
                <a:solidFill>
                  <a:schemeClr val="accent2"/>
                </a:solidFill>
              </a:defRPr>
            </a:lvl1pPr>
          </a:lstStyle>
          <a:p>
            <a:pPr indent="0" marL="0">
              <a:buNone/>
            </a:pP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rtlCol="0"/>
          <a:lstStyle>
            <a:lvl1pPr algn="l" indent="0" marL="0">
              <a:buNone/>
              <a:defRPr lang="en-US" sz="3200" b="1" dirty="0">
                <a:solidFill>
                  <a:schemeClr val="tx2"/>
                </a:solidFill>
                <a:latin typeface="Cambria" pitchFamily="34" charset="0"/>
                <a:ea typeface="Cambria" pitchFamily="34" charset="-122"/>
                <a:cs typeface="Cambria" pitchFamily="34" charset="-120"/>
              </a:defRPr>
            </a:lvl1pPr>
          </a:lstStyle>
          <a:p>
            <a:pPr algn="l" indent="0" marL="0">
              <a:buNone/>
            </a:pPr>
            <a:endParaRPr lang="en-US" sz="3200" dirty="0"/>
          </a:p>
        </p:txBody>
      </p:sp>
      <p:pic>
        <p:nvPicPr>
          <p:cNvPr id="4" name="Image 0" descr="Memorize The Bible logo">    </p:cNvPr>
          <p:cNvPicPr>
            <a:picLocks noChangeAspect="1"/>
          </p:cNvPicPr>
          <p:nvPr/>
        </p:nvPicPr>
        <p:blipFill>
          <a:blip r:embed="rId1"/>
          <a:stretch>
            <a:fillRect/>
          </a:stretch>
        </p:blipFill>
        <p:spPr>
          <a:xfrm>
            <a:off x="10903306" y="365760"/>
            <a:ext cx="739750" cy="822960"/>
          </a:xfrm>
          <a:prstGeom prst="rect">
            <a:avLst/>
          </a:prstGeom>
        </p:spPr>
      </p:pic>
      <p:sp>
        <p:nvSpPr>
          <p:cNvPr id="5" name="Text 0"/>
          <p:cNvSpPr/>
          <p:nvPr/>
        </p:nvSpPr>
        <p:spPr>
          <a:xfrm>
            <a:off x="548640" y="6355080"/>
            <a:ext cx="5029200" cy="274320"/>
          </a:xfrm>
          <a:prstGeom prst="rect">
            <a:avLst/>
          </a:prstGeom>
          <a:noFill/>
          <a:ln/>
        </p:spPr>
        <p:txBody>
          <a:bodyPr wrap="square" lIns="0" tIns="0" rIns="0" bIns="0" rtlCol="0" anchor="ctr"/>
          <a:lstStyle/>
          <a:p>
            <a:pPr indent="0" marL="0">
              <a:buNone/>
            </a:pPr>
            <a:r>
              <a:rPr lang="en-US" sz="1100" b="1" dirty="0">
                <a:solidFill>
                  <a:schemeClr val="accent1"/>
                </a:solidFill>
              </a:rPr>
              <a:t>Prototype courtesy of Memorize-the-Bible.com</a:t>
            </a:r>
            <a:endParaRPr lang="en-US" sz="1100" dirty="0"/>
          </a:p>
        </p:txBody>
      </p:sp>
      <p:sp>
        <p:nvSpPr>
          <p:cNvPr id="6" name="Text 1"/>
          <p:cNvSpPr/>
          <p:nvPr/>
        </p:nvSpPr>
        <p:spPr>
          <a:xfrm>
            <a:off x="5760720" y="6355080"/>
            <a:ext cx="5120640" cy="274320"/>
          </a:xfrm>
          <a:prstGeom prst="rect">
            <a:avLst/>
          </a:prstGeom>
          <a:noFill/>
          <a:ln/>
        </p:spPr>
        <p:txBody>
          <a:bodyPr wrap="square" lIns="0" tIns="0" rIns="0" bIns="0" rtlCol="0" anchor="ctr"/>
          <a:lstStyle/>
          <a:p>
            <a:pPr algn="r" indent="0" marL="0">
              <a:buNone/>
            </a:pPr>
            <a:r>
              <a:rPr lang="en-US" sz="1000" dirty="0">
                <a:solidFill>
                  <a:schemeClr val="accent4"/>
                </a:solidFill>
              </a:rPr>
              <a:t>BC &amp; DCB Daily Review  ·  Wednesday, 11/04/26  ·  Tiny Size</a:t>
            </a:r>
            <a:endParaRPr lang="en-US" sz="10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Finale">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548640" y="6355080"/>
            <a:ext cx="5029200" cy="274320"/>
          </a:xfrm>
          <a:prstGeom prst="rect">
            <a:avLst/>
          </a:prstGeom>
          <a:noFill/>
          <a:ln/>
        </p:spPr>
        <p:txBody>
          <a:bodyPr wrap="square" lIns="0" tIns="0" rIns="0" bIns="0" rtlCol="0" anchor="ctr"/>
          <a:lstStyle/>
          <a:p>
            <a:pPr indent="0" marL="0">
              <a:buNone/>
            </a:pPr>
            <a:r>
              <a:rPr lang="en-US" sz="1100" b="1" dirty="0">
                <a:solidFill>
                  <a:schemeClr val="accent1"/>
                </a:solidFill>
              </a:rPr>
              <a:t>Prototype courtesy of Memorize-the-Bible.com</a:t>
            </a:r>
            <a:endParaRPr lang="en-US" sz="1100" dirty="0"/>
          </a:p>
        </p:txBody>
      </p:sp>
      <p:sp>
        <p:nvSpPr>
          <p:cNvPr id="3" name="Text 1"/>
          <p:cNvSpPr/>
          <p:nvPr/>
        </p:nvSpPr>
        <p:spPr>
          <a:xfrm>
            <a:off x="5760720" y="6355080"/>
            <a:ext cx="5120640" cy="274320"/>
          </a:xfrm>
          <a:prstGeom prst="rect">
            <a:avLst/>
          </a:prstGeom>
          <a:noFill/>
          <a:ln/>
        </p:spPr>
        <p:txBody>
          <a:bodyPr wrap="square" lIns="0" tIns="0" rIns="0" bIns="0" rtlCol="0" anchor="ctr"/>
          <a:lstStyle/>
          <a:p>
            <a:pPr algn="r" indent="0" marL="0">
              <a:buNone/>
            </a:pPr>
            <a:r>
              <a:rPr lang="en-US" sz="1000" dirty="0">
                <a:solidFill>
                  <a:schemeClr val="accent4"/>
                </a:solidFill>
              </a:rPr>
              <a:t>BC &amp; DCB Daily Review  ·  Wednesday, 11/04/26  ·  Tiny Size</a:t>
            </a:r>
            <a:endParaRPr lang="en-US" sz="10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1005</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jpeg"/><Relationship Id="rId4" Type="http://schemas.openxmlformats.org/officeDocument/2006/relationships/slideLayout" Target="../slideLayouts/slideLayout4.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5" Type="http://schemas.openxmlformats.org/officeDocument/2006/relationships/slideLayout" Target="../slideLayouts/slideLayout4.xml"/><Relationship Id="rId26" Type="http://schemas.openxmlformats.org/officeDocument/2006/relationships/notesSlide" Target="../notesSlides/notesSlide3.xml"/><Relationship Id="rId27" Type="http://schemas.openxmlformats.org/officeDocument/2006/relationships/slide" Target="slide5.xml"/><Relationship Id="rId28" Type="http://schemas.openxmlformats.org/officeDocument/2006/relationships/slide" Target="slide7.xml"/><Relationship Id="rId29" Type="http://schemas.openxmlformats.org/officeDocument/2006/relationships/slide" Target="slide9.xml"/><Relationship Id="rId30" Type="http://schemas.openxmlformats.org/officeDocument/2006/relationships/slide" Target="slide11.xml"/><Relationship Id="rId31" Type="http://schemas.openxmlformats.org/officeDocument/2006/relationships/slide" Target="slide13.xml"/><Relationship Id="rId32" Type="http://schemas.openxmlformats.org/officeDocument/2006/relationships/slide" Target="slide15.xml"/><Relationship Id="rId33" Type="http://schemas.openxmlformats.org/officeDocument/2006/relationships/slide" Target="slide18.xml"/><Relationship Id="rId34" Type="http://schemas.openxmlformats.org/officeDocument/2006/relationships/slide" Target="slide20.xml"/><Relationship Id="rId35" Type="http://schemas.openxmlformats.org/officeDocument/2006/relationships/slide" Target="slide22.xml"/><Relationship Id="rId36" Type="http://schemas.openxmlformats.org/officeDocument/2006/relationships/slide" Target="slide24.xml"/><Relationship Id="rId37" Type="http://schemas.openxmlformats.org/officeDocument/2006/relationships/slide" Target="slide26.xml"/><Relationship Id="rId38" Type="http://schemas.openxmlformats.org/officeDocument/2006/relationships/slide" Target="slide28.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9" Type="http://schemas.openxmlformats.org/officeDocument/2006/relationships/image" Target="../media/image-4-2.png"/><Relationship Id="rId16" Type="http://schemas.openxmlformats.org/officeDocument/2006/relationships/image" Target="../media/image-4-3.png"/><Relationship Id="rId22" Type="http://schemas.openxmlformats.org/officeDocument/2006/relationships/image" Target="../media/image-4-4.png"/><Relationship Id="rId31" Type="http://schemas.openxmlformats.org/officeDocument/2006/relationships/slideLayout" Target="../slideLayouts/slideLayout3.xml"/><Relationship Id="rId32" Type="http://schemas.openxmlformats.org/officeDocument/2006/relationships/notesSlide" Target="../notesSlides/notesSlide4.xml"/><Relationship Id="rId33" Type="http://schemas.openxmlformats.org/officeDocument/2006/relationships/slide" Target="slide31.xml"/><Relationship Id="rId34" Type="http://schemas.openxmlformats.org/officeDocument/2006/relationships/slide" Target="slide32.xml"/><Relationship Id="rId35" Type="http://schemas.openxmlformats.org/officeDocument/2006/relationships/slide" Target="slide33.xml"/><Relationship Id="rId36" Type="http://schemas.openxmlformats.org/officeDocument/2006/relationships/slide" Target="slide34.xml"/><Relationship Id="rId37" Type="http://schemas.openxmlformats.org/officeDocument/2006/relationships/slide" Target="slide35.xml"/><Relationship Id="rId38" Type="http://schemas.openxmlformats.org/officeDocument/2006/relationships/slide" Target="slide36.xml"/><Relationship Id="rId39" Type="http://schemas.openxmlformats.org/officeDocument/2006/relationships/slide" Target="slide37.xml"/></Relationships>
</file>

<file path=ppt/slides/_rels/slide5.xml.rels><?xml version="1.0" encoding="UTF-8" standalone="yes"?>
<Relationships xmlns="http://schemas.openxmlformats.org/package/2006/relationships"><Relationship Id="rId2" Type="http://schemas.openxmlformats.org/officeDocument/2006/relationships/image" Target="../media/image-5-1.png"/><Relationship Id="rId3" Type="http://schemas.openxmlformats.org/officeDocument/2006/relationships/image" Target="../media/image-5-2.png"/><Relationship Id="rId4" Type="http://schemas.openxmlformats.org/officeDocument/2006/relationships/slideLayout" Target="../slideLayouts/slideLayout4.xml"/><Relationship Id="rId5" Type="http://schemas.openxmlformats.org/officeDocument/2006/relationships/notesSlide" Target="../notesSlides/notesSlide5.xml"/><Relationship Id="rId6" Type="http://schemas.openxmlformats.org/officeDocument/2006/relationships/slide" Target="slide3.xml"/></Relationships>
</file>

<file path=ppt/slides/_rels/slide6.xml.rels><?xml version="1.0" encoding="UTF-8" standalone="yes"?>
<Relationships xmlns="http://schemas.openxmlformats.org/package/2006/relationships"><Relationship Id="rId2" Type="http://schemas.openxmlformats.org/officeDocument/2006/relationships/image" Target="../media/image-6-1.png"/><Relationship Id="rId3" Type="http://schemas.openxmlformats.org/officeDocument/2006/relationships/image" Target="../media/image-6-2.png"/><Relationship Id="rId4" Type="http://schemas.openxmlformats.org/officeDocument/2006/relationships/slideLayout" Target="../slideLayouts/slideLayout4.xml"/><Relationship Id="rId5" Type="http://schemas.openxmlformats.org/officeDocument/2006/relationships/notesSlide" Target="../notesSlides/notesSlide6.xml"/><Relationship Id="rId6" Type="http://schemas.openxmlformats.org/officeDocument/2006/relationships/slide" Target="slide3.xml"/></Relationships>
</file>

<file path=ppt/slides/_rels/slide7.xml.rels><?xml version="1.0" encoding="UTF-8" standalone="yes"?>
<Relationships xmlns="http://schemas.openxmlformats.org/package/2006/relationships"><Relationship Id="rId2" Type="http://schemas.openxmlformats.org/officeDocument/2006/relationships/image" Target="../media/image-7-1.png"/><Relationship Id="rId3" Type="http://schemas.openxmlformats.org/officeDocument/2006/relationships/image" Target="../media/image-7-2.png"/><Relationship Id="rId4" Type="http://schemas.openxmlformats.org/officeDocument/2006/relationships/slideLayout" Target="../slideLayouts/slideLayout4.xml"/><Relationship Id="rId5" Type="http://schemas.openxmlformats.org/officeDocument/2006/relationships/notesSlide" Target="../notesSlides/notesSlide7.xml"/><Relationship Id="rId6" Type="http://schemas.openxmlformats.org/officeDocument/2006/relationships/slide" Target="slide3.xml"/></Relationships>
</file>

<file path=ppt/slides/_rels/slide8.xml.rels><?xml version="1.0" encoding="UTF-8" standalone="yes"?>
<Relationships xmlns="http://schemas.openxmlformats.org/package/2006/relationships"><Relationship Id="rId2" Type="http://schemas.openxmlformats.org/officeDocument/2006/relationships/image" Target="../media/image-8-1.png"/><Relationship Id="rId3" Type="http://schemas.openxmlformats.org/officeDocument/2006/relationships/image" Target="../media/image-8-2.png"/><Relationship Id="rId4" Type="http://schemas.openxmlformats.org/officeDocument/2006/relationships/slideLayout" Target="../slideLayouts/slideLayout4.xml"/><Relationship Id="rId5" Type="http://schemas.openxmlformats.org/officeDocument/2006/relationships/notesSlide" Target="../notesSlides/notesSlide8.xml"/><Relationship Id="rId6" Type="http://schemas.openxmlformats.org/officeDocument/2006/relationships/slide" Target="slide3.xml"/></Relationships>
</file>

<file path=ppt/slides/_rels/slide9.xml.rels><?xml version="1.0" encoding="UTF-8" standalone="yes"?>
<Relationships xmlns="http://schemas.openxmlformats.org/package/2006/relationships"><Relationship Id="rId2" Type="http://schemas.openxmlformats.org/officeDocument/2006/relationships/image" Target="../media/image-9-1.png"/><Relationship Id="rId3" Type="http://schemas.openxmlformats.org/officeDocument/2006/relationships/image" Target="../media/image-9-2.png"/><Relationship Id="rId4" Type="http://schemas.openxmlformats.org/officeDocument/2006/relationships/slideLayout" Target="../slideLayouts/slideLayout4.xml"/><Relationship Id="rId5" Type="http://schemas.openxmlformats.org/officeDocument/2006/relationships/notesSlide" Target="../notesSlides/notesSlide9.xml"/><Relationship Id="rId6" Type="http://schemas.openxmlformats.org/officeDocument/2006/relationships/slide" Target="slide3.xml"/></Relationships>
</file>

<file path=ppt/slides/_rels/slide10.xml.rels><?xml version="1.0" encoding="UTF-8" standalone="yes"?>
<Relationships xmlns="http://schemas.openxmlformats.org/package/2006/relationships"><Relationship Id="rId2" Type="http://schemas.openxmlformats.org/officeDocument/2006/relationships/image" Target="../media/image-10-1.png"/><Relationship Id="rId3" Type="http://schemas.openxmlformats.org/officeDocument/2006/relationships/image" Target="../media/image-10-2.png"/><Relationship Id="rId4" Type="http://schemas.openxmlformats.org/officeDocument/2006/relationships/slideLayout" Target="../slideLayouts/slideLayout4.xml"/><Relationship Id="rId5" Type="http://schemas.openxmlformats.org/officeDocument/2006/relationships/notesSlide" Target="../notesSlides/notesSlide10.xml"/><Relationship Id="rId6" Type="http://schemas.openxmlformats.org/officeDocument/2006/relationships/slide" Target="slide3.xml"/></Relationships>
</file>

<file path=ppt/slides/_rels/slide11.xml.rels><?xml version="1.0" encoding="UTF-8" standalone="yes"?>
<Relationships xmlns="http://schemas.openxmlformats.org/package/2006/relationships"><Relationship Id="rId2" Type="http://schemas.openxmlformats.org/officeDocument/2006/relationships/image" Target="../media/image-11-1.png"/><Relationship Id="rId3" Type="http://schemas.openxmlformats.org/officeDocument/2006/relationships/image" Target="../media/image-11-2.png"/><Relationship Id="rId4" Type="http://schemas.openxmlformats.org/officeDocument/2006/relationships/slideLayout" Target="../slideLayouts/slideLayout4.xml"/><Relationship Id="rId5" Type="http://schemas.openxmlformats.org/officeDocument/2006/relationships/notesSlide" Target="../notesSlides/notesSlide11.xml"/><Relationship Id="rId6" Type="http://schemas.openxmlformats.org/officeDocument/2006/relationships/slide" Target="slide3.xml"/></Relationships>
</file>

<file path=ppt/slides/_rels/slide12.xml.rels><?xml version="1.0" encoding="UTF-8" standalone="yes"?>
<Relationships xmlns="http://schemas.openxmlformats.org/package/2006/relationships"><Relationship Id="rId2" Type="http://schemas.openxmlformats.org/officeDocument/2006/relationships/image" Target="../media/image-12-1.png"/><Relationship Id="rId3" Type="http://schemas.openxmlformats.org/officeDocument/2006/relationships/image" Target="../media/image-12-2.png"/><Relationship Id="rId4" Type="http://schemas.openxmlformats.org/officeDocument/2006/relationships/slideLayout" Target="../slideLayouts/slideLayout4.xml"/><Relationship Id="rId5" Type="http://schemas.openxmlformats.org/officeDocument/2006/relationships/notesSlide" Target="../notesSlides/notesSlide12.xml"/><Relationship Id="rId6" Type="http://schemas.openxmlformats.org/officeDocument/2006/relationships/slide" Target="slide3.xml"/></Relationships>
</file>

<file path=ppt/slides/_rels/slide13.xml.rels><?xml version="1.0" encoding="UTF-8" standalone="yes"?>
<Relationships xmlns="http://schemas.openxmlformats.org/package/2006/relationships"><Relationship Id="rId2" Type="http://schemas.openxmlformats.org/officeDocument/2006/relationships/image" Target="../media/image-13-1.png"/><Relationship Id="rId3" Type="http://schemas.openxmlformats.org/officeDocument/2006/relationships/image" Target="../media/image-13-2.png"/><Relationship Id="rId4" Type="http://schemas.openxmlformats.org/officeDocument/2006/relationships/slideLayout" Target="../slideLayouts/slideLayout4.xml"/><Relationship Id="rId5" Type="http://schemas.openxmlformats.org/officeDocument/2006/relationships/notesSlide" Target="../notesSlides/notesSlide13.xml"/><Relationship Id="rId6" Type="http://schemas.openxmlformats.org/officeDocument/2006/relationships/slide" Target="slide3.xml"/></Relationships>
</file>

<file path=ppt/slides/_rels/slide14.xml.rels><?xml version="1.0" encoding="UTF-8" standalone="yes"?>
<Relationships xmlns="http://schemas.openxmlformats.org/package/2006/relationships"><Relationship Id="rId2" Type="http://schemas.openxmlformats.org/officeDocument/2006/relationships/image" Target="../media/image-14-1.png"/><Relationship Id="rId3" Type="http://schemas.openxmlformats.org/officeDocument/2006/relationships/image" Target="../media/image-14-2.png"/><Relationship Id="rId4" Type="http://schemas.openxmlformats.org/officeDocument/2006/relationships/slideLayout" Target="../slideLayouts/slideLayout4.xml"/><Relationship Id="rId5" Type="http://schemas.openxmlformats.org/officeDocument/2006/relationships/notesSlide" Target="../notesSlides/notesSlide14.xml"/><Relationship Id="rId6" Type="http://schemas.openxmlformats.org/officeDocument/2006/relationships/slide" Target="slide3.xml"/></Relationships>
</file>

<file path=ppt/slides/_rels/slide15.xml.rels><?xml version="1.0" encoding="UTF-8" standalone="yes"?>
<Relationships xmlns="http://schemas.openxmlformats.org/package/2006/relationships"><Relationship Id="rId2" Type="http://schemas.openxmlformats.org/officeDocument/2006/relationships/image" Target="../media/image-15-1.png"/><Relationship Id="rId3" Type="http://schemas.openxmlformats.org/officeDocument/2006/relationships/image" Target="../media/image-15-2.png"/><Relationship Id="rId4" Type="http://schemas.openxmlformats.org/officeDocument/2006/relationships/slideLayout" Target="../slideLayouts/slideLayout4.xml"/><Relationship Id="rId5" Type="http://schemas.openxmlformats.org/officeDocument/2006/relationships/notesSlide" Target="../notesSlides/notesSlide15.xml"/><Relationship Id="rId6" Type="http://schemas.openxmlformats.org/officeDocument/2006/relationships/slide" Target="slide3.xml"/></Relationships>
</file>

<file path=ppt/slides/_rels/slide16.xml.rels><?xml version="1.0" encoding="UTF-8" standalone="yes"?>
<Relationships xmlns="http://schemas.openxmlformats.org/package/2006/relationships"><Relationship Id="rId2" Type="http://schemas.openxmlformats.org/officeDocument/2006/relationships/image" Target="../media/image-16-1.png"/><Relationship Id="rId3" Type="http://schemas.openxmlformats.org/officeDocument/2006/relationships/image" Target="../media/image-16-2.png"/><Relationship Id="rId4" Type="http://schemas.openxmlformats.org/officeDocument/2006/relationships/slideLayout" Target="../slideLayouts/slideLayout4.xml"/><Relationship Id="rId5" Type="http://schemas.openxmlformats.org/officeDocument/2006/relationships/notesSlide" Target="../notesSlides/notesSlide16.xml"/><Relationship Id="rId6" Type="http://schemas.openxmlformats.org/officeDocument/2006/relationships/slide" Target="slide3.xml"/></Relationships>
</file>

<file path=ppt/slides/_rels/slide17.xml.rels><?xml version="1.0" encoding="UTF-8" standalone="yes"?>
<Relationships xmlns="http://schemas.openxmlformats.org/package/2006/relationships"><Relationship Id="rId2" Type="http://schemas.openxmlformats.org/officeDocument/2006/relationships/image" Target="../media/image-17-1.png"/><Relationship Id="rId3" Type="http://schemas.openxmlformats.org/officeDocument/2006/relationships/image" Target="../media/image-17-2.png"/><Relationship Id="rId4" Type="http://schemas.openxmlformats.org/officeDocument/2006/relationships/slideLayout" Target="../slideLayouts/slideLayout4.xml"/><Relationship Id="rId5" Type="http://schemas.openxmlformats.org/officeDocument/2006/relationships/notesSlide" Target="../notesSlides/notesSlide17.xml"/><Relationship Id="rId6" Type="http://schemas.openxmlformats.org/officeDocument/2006/relationships/slide" Target="slide3.xml"/></Relationships>
</file>

<file path=ppt/slides/_rels/slide18.xml.rels><?xml version="1.0" encoding="UTF-8" standalone="yes"?>
<Relationships xmlns="http://schemas.openxmlformats.org/package/2006/relationships"><Relationship Id="rId2" Type="http://schemas.openxmlformats.org/officeDocument/2006/relationships/image" Target="../media/image-18-1.png"/><Relationship Id="rId3" Type="http://schemas.openxmlformats.org/officeDocument/2006/relationships/image" Target="../media/image-18-2.png"/><Relationship Id="rId4" Type="http://schemas.openxmlformats.org/officeDocument/2006/relationships/slideLayout" Target="../slideLayouts/slideLayout4.xml"/><Relationship Id="rId5" Type="http://schemas.openxmlformats.org/officeDocument/2006/relationships/notesSlide" Target="../notesSlides/notesSlide18.xml"/><Relationship Id="rId6" Type="http://schemas.openxmlformats.org/officeDocument/2006/relationships/slide" Target="slide3.xml"/></Relationships>
</file>

<file path=ppt/slides/_rels/slide19.xml.rels><?xml version="1.0" encoding="UTF-8" standalone="yes"?>
<Relationships xmlns="http://schemas.openxmlformats.org/package/2006/relationships"><Relationship Id="rId2" Type="http://schemas.openxmlformats.org/officeDocument/2006/relationships/image" Target="../media/image-19-1.png"/><Relationship Id="rId3" Type="http://schemas.openxmlformats.org/officeDocument/2006/relationships/image" Target="../media/image-19-2.png"/><Relationship Id="rId4" Type="http://schemas.openxmlformats.org/officeDocument/2006/relationships/slideLayout" Target="../slideLayouts/slideLayout4.xml"/><Relationship Id="rId5" Type="http://schemas.openxmlformats.org/officeDocument/2006/relationships/notesSlide" Target="../notesSlides/notesSlide19.xml"/><Relationship Id="rId6" Type="http://schemas.openxmlformats.org/officeDocument/2006/relationships/slide" Target="slide3.xml"/></Relationships>
</file>

<file path=ppt/slides/_rels/slide20.xml.rels><?xml version="1.0" encoding="UTF-8" standalone="yes"?>
<Relationships xmlns="http://schemas.openxmlformats.org/package/2006/relationships"><Relationship Id="rId2" Type="http://schemas.openxmlformats.org/officeDocument/2006/relationships/image" Target="../media/image-20-1.png"/><Relationship Id="rId3" Type="http://schemas.openxmlformats.org/officeDocument/2006/relationships/image" Target="../media/image-20-2.png"/><Relationship Id="rId4" Type="http://schemas.openxmlformats.org/officeDocument/2006/relationships/slideLayout" Target="../slideLayouts/slideLayout4.xml"/><Relationship Id="rId5" Type="http://schemas.openxmlformats.org/officeDocument/2006/relationships/notesSlide" Target="../notesSlides/notesSlide20.xml"/><Relationship Id="rId6" Type="http://schemas.openxmlformats.org/officeDocument/2006/relationships/slide" Target="slide3.xml"/></Relationships>
</file>

<file path=ppt/slides/_rels/slide21.xml.rels><?xml version="1.0" encoding="UTF-8" standalone="yes"?>
<Relationships xmlns="http://schemas.openxmlformats.org/package/2006/relationships"><Relationship Id="rId2" Type="http://schemas.openxmlformats.org/officeDocument/2006/relationships/image" Target="../media/image-21-1.png"/><Relationship Id="rId3" Type="http://schemas.openxmlformats.org/officeDocument/2006/relationships/image" Target="../media/image-21-2.png"/><Relationship Id="rId4" Type="http://schemas.openxmlformats.org/officeDocument/2006/relationships/slideLayout" Target="../slideLayouts/slideLayout4.xml"/><Relationship Id="rId5" Type="http://schemas.openxmlformats.org/officeDocument/2006/relationships/notesSlide" Target="../notesSlides/notesSlide21.xml"/><Relationship Id="rId6" Type="http://schemas.openxmlformats.org/officeDocument/2006/relationships/slide" Target="slide3.xml"/></Relationships>
</file>

<file path=ppt/slides/_rels/slide22.xml.rels><?xml version="1.0" encoding="UTF-8" standalone="yes"?>
<Relationships xmlns="http://schemas.openxmlformats.org/package/2006/relationships"><Relationship Id="rId2" Type="http://schemas.openxmlformats.org/officeDocument/2006/relationships/image" Target="../media/image-22-1.png"/><Relationship Id="rId3" Type="http://schemas.openxmlformats.org/officeDocument/2006/relationships/image" Target="../media/image-22-2.png"/><Relationship Id="rId4" Type="http://schemas.openxmlformats.org/officeDocument/2006/relationships/slideLayout" Target="../slideLayouts/slideLayout4.xml"/><Relationship Id="rId5" Type="http://schemas.openxmlformats.org/officeDocument/2006/relationships/notesSlide" Target="../notesSlides/notesSlide22.xml"/><Relationship Id="rId6" Type="http://schemas.openxmlformats.org/officeDocument/2006/relationships/slide" Target="slide3.xml"/></Relationships>
</file>

<file path=ppt/slides/_rels/slide23.xml.rels><?xml version="1.0" encoding="UTF-8" standalone="yes"?>
<Relationships xmlns="http://schemas.openxmlformats.org/package/2006/relationships"><Relationship Id="rId2" Type="http://schemas.openxmlformats.org/officeDocument/2006/relationships/image" Target="../media/image-23-1.png"/><Relationship Id="rId3" Type="http://schemas.openxmlformats.org/officeDocument/2006/relationships/image" Target="../media/image-23-2.png"/><Relationship Id="rId4" Type="http://schemas.openxmlformats.org/officeDocument/2006/relationships/slideLayout" Target="../slideLayouts/slideLayout4.xml"/><Relationship Id="rId5" Type="http://schemas.openxmlformats.org/officeDocument/2006/relationships/notesSlide" Target="../notesSlides/notesSlide23.xml"/><Relationship Id="rId6" Type="http://schemas.openxmlformats.org/officeDocument/2006/relationships/slide" Target="slide3.xml"/></Relationships>
</file>

<file path=ppt/slides/_rels/slide24.xml.rels><?xml version="1.0" encoding="UTF-8" standalone="yes"?>
<Relationships xmlns="http://schemas.openxmlformats.org/package/2006/relationships"><Relationship Id="rId2" Type="http://schemas.openxmlformats.org/officeDocument/2006/relationships/image" Target="../media/image-24-1.png"/><Relationship Id="rId3" Type="http://schemas.openxmlformats.org/officeDocument/2006/relationships/image" Target="../media/image-24-2.png"/><Relationship Id="rId4" Type="http://schemas.openxmlformats.org/officeDocument/2006/relationships/slideLayout" Target="../slideLayouts/slideLayout4.xml"/><Relationship Id="rId5" Type="http://schemas.openxmlformats.org/officeDocument/2006/relationships/notesSlide" Target="../notesSlides/notesSlide24.xml"/><Relationship Id="rId6" Type="http://schemas.openxmlformats.org/officeDocument/2006/relationships/slide" Target="slide3.xml"/></Relationships>
</file>

<file path=ppt/slides/_rels/slide25.xml.rels><?xml version="1.0" encoding="UTF-8" standalone="yes"?>
<Relationships xmlns="http://schemas.openxmlformats.org/package/2006/relationships"><Relationship Id="rId2" Type="http://schemas.openxmlformats.org/officeDocument/2006/relationships/image" Target="../media/image-25-1.png"/><Relationship Id="rId3" Type="http://schemas.openxmlformats.org/officeDocument/2006/relationships/image" Target="../media/image-25-2.png"/><Relationship Id="rId4" Type="http://schemas.openxmlformats.org/officeDocument/2006/relationships/slideLayout" Target="../slideLayouts/slideLayout4.xml"/><Relationship Id="rId5" Type="http://schemas.openxmlformats.org/officeDocument/2006/relationships/notesSlide" Target="../notesSlides/notesSlide25.xml"/><Relationship Id="rId6" Type="http://schemas.openxmlformats.org/officeDocument/2006/relationships/slide" Target="slide3.xml"/></Relationships>
</file>

<file path=ppt/slides/_rels/slide26.xml.rels><?xml version="1.0" encoding="UTF-8" standalone="yes"?>
<Relationships xmlns="http://schemas.openxmlformats.org/package/2006/relationships"><Relationship Id="rId2" Type="http://schemas.openxmlformats.org/officeDocument/2006/relationships/image" Target="../media/image-26-1.png"/><Relationship Id="rId3" Type="http://schemas.openxmlformats.org/officeDocument/2006/relationships/image" Target="../media/image-26-2.png"/><Relationship Id="rId4" Type="http://schemas.openxmlformats.org/officeDocument/2006/relationships/slideLayout" Target="../slideLayouts/slideLayout4.xml"/><Relationship Id="rId5" Type="http://schemas.openxmlformats.org/officeDocument/2006/relationships/notesSlide" Target="../notesSlides/notesSlide26.xml"/><Relationship Id="rId6" Type="http://schemas.openxmlformats.org/officeDocument/2006/relationships/slide" Target="slide3.xml"/></Relationships>
</file>

<file path=ppt/slides/_rels/slide27.xml.rels><?xml version="1.0" encoding="UTF-8" standalone="yes"?>
<Relationships xmlns="http://schemas.openxmlformats.org/package/2006/relationships"><Relationship Id="rId2" Type="http://schemas.openxmlformats.org/officeDocument/2006/relationships/image" Target="../media/image-27-1.png"/><Relationship Id="rId3" Type="http://schemas.openxmlformats.org/officeDocument/2006/relationships/image" Target="../media/image-27-2.png"/><Relationship Id="rId4" Type="http://schemas.openxmlformats.org/officeDocument/2006/relationships/slideLayout" Target="../slideLayouts/slideLayout4.xml"/><Relationship Id="rId5" Type="http://schemas.openxmlformats.org/officeDocument/2006/relationships/notesSlide" Target="../notesSlides/notesSlide27.xml"/><Relationship Id="rId6" Type="http://schemas.openxmlformats.org/officeDocument/2006/relationships/slide" Target="slide3.xml"/></Relationships>
</file>

<file path=ppt/slides/_rels/slide28.xml.rels><?xml version="1.0" encoding="UTF-8" standalone="yes"?>
<Relationships xmlns="http://schemas.openxmlformats.org/package/2006/relationships"><Relationship Id="rId2" Type="http://schemas.openxmlformats.org/officeDocument/2006/relationships/image" Target="../media/image-28-1.png"/><Relationship Id="rId3" Type="http://schemas.openxmlformats.org/officeDocument/2006/relationships/image" Target="../media/image-28-2.png"/><Relationship Id="rId4" Type="http://schemas.openxmlformats.org/officeDocument/2006/relationships/slideLayout" Target="../slideLayouts/slideLayout4.xml"/><Relationship Id="rId5" Type="http://schemas.openxmlformats.org/officeDocument/2006/relationships/notesSlide" Target="../notesSlides/notesSlide28.xml"/><Relationship Id="rId6" Type="http://schemas.openxmlformats.org/officeDocument/2006/relationships/slide" Target="slide3.xml"/></Relationships>
</file>

<file path=ppt/slides/_rels/slide29.xml.rels><?xml version="1.0" encoding="UTF-8" standalone="yes"?>
<Relationships xmlns="http://schemas.openxmlformats.org/package/2006/relationships"><Relationship Id="rId2" Type="http://schemas.openxmlformats.org/officeDocument/2006/relationships/image" Target="../media/image-29-1.png"/><Relationship Id="rId3" Type="http://schemas.openxmlformats.org/officeDocument/2006/relationships/image" Target="../media/image-29-2.png"/><Relationship Id="rId4" Type="http://schemas.openxmlformats.org/officeDocument/2006/relationships/slideLayout" Target="../slideLayouts/slideLayout4.xml"/><Relationship Id="rId5" Type="http://schemas.openxmlformats.org/officeDocument/2006/relationships/notesSlide" Target="../notesSlides/notesSlide29.xml"/><Relationship Id="rId6" Type="http://schemas.openxmlformats.org/officeDocument/2006/relationships/slide" Target="slide3.xml"/></Relationships>
</file>

<file path=ppt/slides/_rels/slide30.xml.rels><?xml version="1.0" encoding="UTF-8" standalone="yes"?>
<Relationships xmlns="http://schemas.openxmlformats.org/package/2006/relationships"><Relationship Id="rId2" Type="http://schemas.openxmlformats.org/officeDocument/2006/relationships/image" Target="../media/image-30-1.png"/><Relationship Id="rId3" Type="http://schemas.openxmlformats.org/officeDocument/2006/relationships/image" Target="../media/image-30-2.png"/><Relationship Id="rId4" Type="http://schemas.openxmlformats.org/officeDocument/2006/relationships/image" Target="../media/image-30-3.png"/><Relationship Id="rId5" Type="http://schemas.openxmlformats.org/officeDocument/2006/relationships/image" Target="../media/image-30-4.png"/><Relationship Id="rId6" Type="http://schemas.openxmlformats.org/officeDocument/2006/relationships/slideLayout" Target="../slideLayouts/slideLayout3.xml"/><Relationship Id="rId7" Type="http://schemas.openxmlformats.org/officeDocument/2006/relationships/notesSlide" Target="../notesSlides/notesSlide30.xml"/><Relationship Id="rId8" Type="http://schemas.openxmlformats.org/officeDocument/2006/relationships/slide" Target="slide4.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1.xml"/><Relationship Id="rId4" Type="http://schemas.openxmlformats.org/officeDocument/2006/relationships/slide" Target="slide4.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2.xml"/><Relationship Id="rId4" Type="http://schemas.openxmlformats.org/officeDocument/2006/relationships/slide" Target="slide4.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3.xml"/><Relationship Id="rId4" Type="http://schemas.openxmlformats.org/officeDocument/2006/relationships/slide" Target="slide4.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4.xml"/><Relationship Id="rId4" Type="http://schemas.openxmlformats.org/officeDocument/2006/relationships/slide" Target="slide4.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5.xml"/><Relationship Id="rId4" Type="http://schemas.openxmlformats.org/officeDocument/2006/relationships/slide" Target="slide4.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6.xml"/><Relationship Id="rId4" Type="http://schemas.openxmlformats.org/officeDocument/2006/relationships/slide" Target="slide4.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7.xml"/><Relationship Id="rId4" Type="http://schemas.openxmlformats.org/officeDocument/2006/relationships/slide" Target="slide4.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slideLayout" Target="../slideLayouts/slideLayout3.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jpeg"/><Relationship Id="rId3" Type="http://schemas.openxmlformats.org/officeDocument/2006/relationships/slideLayout" Target="../slideLayouts/slideLayout5.xml"/><Relationship Id="rId4" Type="http://schemas.openxmlformats.org/officeDocument/2006/relationships/notesSlide" Target="../notesSlides/notesSlide39.xml"/><Relationship Id="rId5" Type="http://schemas.openxmlformats.org/officeDocument/2006/relationships/slide" Target="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body" hasCustomPrompt="1"/>
          </p:nvPr>
        </p:nvSpPr>
        <p:spPr>
          <a:xfrm>
            <a:off x="548640" y="1554480"/>
            <a:ext cx="6949440" cy="411480"/>
          </a:xfrm>
          <a:prstGeom prst="rect">
            <a:avLst/>
          </a:prstGeom>
          <a:noFill/>
          <a:ln/>
        </p:spPr>
        <p:txBody>
          <a:bodyPr wrap="square" lIns="0" tIns="0" rIns="0" bIns="0" rtlCol="0"/>
          <a:lstStyle/>
          <a:p>
            <a:pPr indent="0" marL="0">
              <a:buNone/>
            </a:pPr>
            <a:r>
              <a:rPr lang="en-US" sz="1400" b="1" spc="300" kern="0" dirty="0">
                <a:solidFill>
                  <a:schemeClr val="accent6"/>
                </a:solidFill>
              </a:rPr>
              <a:t>WEDNESDAY, 11/04/26  ·  TINY SIZE</a:t>
            </a:r>
            <a:endParaRPr lang="en-US" sz="1400" dirty="0"/>
          </a:p>
        </p:txBody>
      </p:sp>
      <p:sp>
        <p:nvSpPr>
          <p:cNvPr id="3" name="Text 0"/>
          <p:cNvSpPr/>
          <p:nvPr>
            <p:ph idx="101" type="title" hasCustomPrompt="1"/>
          </p:nvPr>
        </p:nvSpPr>
        <p:spPr>
          <a:xfrm>
            <a:off x="548640" y="2011680"/>
            <a:ext cx="6949440" cy="1737360"/>
          </a:xfrm>
          <a:prstGeom prst="rect">
            <a:avLst/>
          </a:prstGeom>
          <a:noFill/>
          <a:ln/>
        </p:spPr>
        <p:txBody>
          <a:bodyPr wrap="square" lIns="0" tIns="0" rIns="0" bIns="0" rtlCol="0" anchor="t"/>
          <a:lstStyle/>
          <a:p>
            <a:pPr algn="l" indent="0" marL="0">
              <a:buNone/>
            </a:pPr>
            <a:r>
              <a:rPr lang="en-US" sz="4800" b="1" dirty="0">
                <a:solidFill>
                  <a:schemeClr val="bg1"/>
                </a:solidFill>
                <a:latin typeface="Cambria" pitchFamily="34" charset="0"/>
                <a:ea typeface="Cambria" pitchFamily="34" charset="-122"/>
                <a:cs typeface="Cambria" pitchFamily="34" charset="-120"/>
              </a:rPr>
              <a:t>Daily Bible Study Review</a:t>
            </a:r>
            <a:endParaRPr lang="en-US" sz="4800" dirty="0"/>
          </a:p>
        </p:txBody>
      </p:sp>
      <p:sp>
        <p:nvSpPr>
          <p:cNvPr id="4" name="Text 0"/>
          <p:cNvSpPr/>
          <p:nvPr>
            <p:ph idx="102" type="body" hasCustomPrompt="1"/>
          </p:nvPr>
        </p:nvSpPr>
        <p:spPr>
          <a:xfrm>
            <a:off x="548640" y="3840480"/>
            <a:ext cx="6949440" cy="914400"/>
          </a:xfrm>
          <a:prstGeom prst="rect">
            <a:avLst/>
          </a:prstGeom>
          <a:noFill/>
          <a:ln/>
        </p:spPr>
        <p:txBody>
          <a:bodyPr wrap="square" lIns="0" tIns="0" rIns="0" bIns="0" rtlCol="0" anchor="t"/>
          <a:lstStyle/>
          <a:p>
            <a:pPr indent="0" marL="0">
              <a:buNone/>
            </a:pPr>
            <a:r>
              <a:rPr lang="en-US" sz="1800" dirty="0">
                <a:solidFill>
                  <a:schemeClr val="accent5"/>
                </a:solidFill>
              </a:rPr>
              <a:t>Bible Companion (BC) &amp; Daily Chapter Bible (DCB) reading plans</a:t>
            </a:r>
            <a:endParaRPr lang="en-US" sz="1800" dirty="0"/>
          </a:p>
        </p:txBody>
      </p:sp>
      <p:pic>
        <p:nvPicPr>
          <p:cNvPr id="5" name="hero-logo" descr="Memorize The Bible logo">    </p:cNvPr>
          <p:cNvPicPr>
            <a:picLocks noChangeAspect="1"/>
          </p:cNvPicPr>
          <p:nvPr/>
        </p:nvPicPr>
        <p:blipFill>
          <a:blip r:embed="rId1"/>
          <a:stretch>
            <a:fillRect/>
          </a:stretch>
        </p:blipFill>
        <p:spPr>
          <a:xfrm>
            <a:off x="8351215" y="685800"/>
            <a:ext cx="3291840" cy="4937760"/>
          </a:xfrm>
          <a:prstGeom prst="rect">
            <a:avLst/>
          </a:prstGeom>
          <a:effectLst>
            <a:outerShdw sx="100000" sy="100000" kx="0" ky="0" algn="bl" rotWithShape="0" blurRad="127000" dist="50800" dir="5400000">
              <a:srgbClr val="000000">
                <a:alpha val="35000"/>
              </a:srgbClr>
            </a:outerShdw>
          </a:effectLst>
        </p:spPr>
      </p:pic>
      <p:sp>
        <p:nvSpPr>
          <p:cNvPr id="6" name="stat-0"/>
          <p:cNvSpPr txBox="1"/>
          <p:nvPr/>
        </p:nvSpPr>
        <p:spPr>
          <a:xfrm>
            <a:off x="54864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12</a:t>
            </a:r>
            <a:endParaRPr lang="en-US" sz="4400" dirty="0"/>
          </a:p>
        </p:txBody>
      </p:sp>
      <p:sp>
        <p:nvSpPr>
          <p:cNvPr id="7" name="stat-label-0"/>
          <p:cNvSpPr txBox="1"/>
          <p:nvPr/>
        </p:nvSpPr>
        <p:spPr>
          <a:xfrm>
            <a:off x="54864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chapters</a:t>
            </a:r>
            <a:endParaRPr lang="en-US" sz="1300" dirty="0"/>
          </a:p>
        </p:txBody>
      </p:sp>
      <p:sp>
        <p:nvSpPr>
          <p:cNvPr id="8" name="stat-1"/>
          <p:cNvSpPr txBox="1"/>
          <p:nvPr/>
        </p:nvSpPr>
        <p:spPr>
          <a:xfrm>
            <a:off x="292608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4</a:t>
            </a:r>
            <a:endParaRPr lang="en-US" sz="4400" dirty="0"/>
          </a:p>
        </p:txBody>
      </p:sp>
      <p:sp>
        <p:nvSpPr>
          <p:cNvPr id="9" name="stat-label-1"/>
          <p:cNvSpPr txBox="1"/>
          <p:nvPr/>
        </p:nvSpPr>
        <p:spPr>
          <a:xfrm>
            <a:off x="292608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Bible Companion</a:t>
            </a:r>
            <a:endParaRPr lang="en-US" sz="1300" dirty="0"/>
          </a:p>
        </p:txBody>
      </p:sp>
      <p:sp>
        <p:nvSpPr>
          <p:cNvPr id="10" name="stat-2"/>
          <p:cNvSpPr txBox="1"/>
          <p:nvPr/>
        </p:nvSpPr>
        <p:spPr>
          <a:xfrm>
            <a:off x="530352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8</a:t>
            </a:r>
            <a:endParaRPr lang="en-US" sz="4400" dirty="0"/>
          </a:p>
        </p:txBody>
      </p:sp>
      <p:sp>
        <p:nvSpPr>
          <p:cNvPr id="11" name="stat-label-2"/>
          <p:cNvSpPr txBox="1"/>
          <p:nvPr/>
        </p:nvSpPr>
        <p:spPr>
          <a:xfrm>
            <a:off x="530352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Daily Chapter Bible</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ABOUT THIS REVIEW</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About This Daily Review</a:t>
            </a:r>
            <a:endParaRPr lang="en-US" sz="3200" dirty="0"/>
          </a:p>
        </p:txBody>
      </p:sp>
      <p:sp>
        <p:nvSpPr>
          <p:cNvPr id="4" name="about-card"/>
          <p:cNvSpPr/>
          <p:nvPr/>
        </p:nvSpPr>
        <p:spPr>
          <a:xfrm>
            <a:off x="548640" y="1508760"/>
            <a:ext cx="7848295" cy="4617720"/>
          </a:xfrm>
          <a:prstGeom prst="roundRect">
            <a:avLst>
              <a:gd name="adj" fmla="val 1980"/>
            </a:avLst>
          </a:prstGeom>
          <a:solidFill>
            <a:schemeClr val="bg2"/>
          </a:solidFill>
          <a:ln/>
        </p:spPr>
      </p:sp>
      <p:sp>
        <p:nvSpPr>
          <p:cNvPr id="5" name="icon-bg-info"/>
          <p:cNvSpPr/>
          <p:nvPr/>
        </p:nvSpPr>
        <p:spPr>
          <a:xfrm>
            <a:off x="822960" y="1737360"/>
            <a:ext cx="438912" cy="438912"/>
          </a:xfrm>
          <a:prstGeom prst="ellipse">
            <a:avLst/>
          </a:prstGeom>
          <a:solidFill>
            <a:schemeClr val="accent1"/>
          </a:solidFill>
          <a:ln/>
        </p:spPr>
      </p:sp>
      <p:pic>
        <p:nvPicPr>
          <p:cNvPr id="6" name="icon-info" descr="info">    </p:cNvPr>
          <p:cNvPicPr>
            <a:picLocks noChangeAspect="1"/>
          </p:cNvPicPr>
          <p:nvPr/>
        </p:nvPicPr>
        <p:blipFill>
          <a:blip r:embed="rId1"/>
          <a:stretch>
            <a:fillRect/>
          </a:stretch>
        </p:blipFill>
        <p:spPr>
          <a:xfrm>
            <a:off x="921715" y="1836115"/>
            <a:ext cx="241402" cy="241402"/>
          </a:xfrm>
          <a:prstGeom prst="rect">
            <a:avLst/>
          </a:prstGeom>
        </p:spPr>
      </p:pic>
      <p:pic>
        <p:nvPicPr>
          <p:cNvPr id="7" name="about-logo-0" descr="Bible Companion logo">    </p:cNvPr>
          <p:cNvPicPr>
            <a:picLocks noChangeAspect="1"/>
          </p:cNvPicPr>
          <p:nvPr/>
        </p:nvPicPr>
        <p:blipFill>
          <a:blip r:embed="rId2"/>
          <a:stretch>
            <a:fillRect/>
          </a:stretch>
        </p:blipFill>
        <p:spPr>
          <a:xfrm>
            <a:off x="8671255" y="1783080"/>
            <a:ext cx="1371600" cy="2057400"/>
          </a:xfrm>
          <a:prstGeom prst="rect">
            <a:avLst/>
          </a:prstGeom>
        </p:spPr>
      </p:pic>
      <p:pic>
        <p:nvPicPr>
          <p:cNvPr id="8" name="about-logo-1" descr="The Daily Chapter Bible logo">    </p:cNvPr>
          <p:cNvPicPr>
            <a:picLocks noChangeAspect="1"/>
          </p:cNvPicPr>
          <p:nvPr/>
        </p:nvPicPr>
        <p:blipFill>
          <a:blip r:embed="rId3"/>
          <a:stretch>
            <a:fillRect/>
          </a:stretch>
        </p:blipFill>
        <p:spPr>
          <a:xfrm>
            <a:off x="10180015" y="1783080"/>
            <a:ext cx="1371600" cy="2057400"/>
          </a:xfrm>
          <a:prstGeom prst="rect">
            <a:avLst/>
          </a:prstGeom>
        </p:spPr>
      </p:pic>
      <p:sp>
        <p:nvSpPr>
          <p:cNvPr id="9" name="about-logo-caption"/>
          <p:cNvSpPr txBox="1"/>
          <p:nvPr/>
        </p:nvSpPr>
        <p:spPr>
          <a:xfrm>
            <a:off x="8671255" y="4023360"/>
            <a:ext cx="2880360" cy="731520"/>
          </a:xfrm>
          <a:prstGeom prst="rect">
            <a:avLst/>
          </a:prstGeom>
          <a:noFill/>
          <a:ln/>
        </p:spPr>
        <p:txBody>
          <a:bodyPr wrap="square" lIns="0" tIns="0" rIns="0" bIns="0" rtlCol="0" anchor="t"/>
          <a:lstStyle/>
          <a:p>
            <a:pPr indent="0" marL="0">
              <a:buNone/>
            </a:pPr>
            <a:r>
              <a:rPr lang="en-US" sz="1300" i="1" dirty="0">
                <a:solidFill>
                  <a:schemeClr val="accent4"/>
                </a:solidFill>
              </a:rPr>
              <a:t>Bible Companion (BC) and Daily Chapter Bible (DCB), from Memorize-the-Bible.com</a:t>
            </a:r>
            <a:endParaRPr lang="en-US" sz="1300" dirty="0"/>
          </a:p>
        </p:txBody>
      </p:sp>
      <p:sp>
        <p:nvSpPr>
          <p:cNvPr id="10" name="about-text"/>
          <p:cNvSpPr txBox="1"/>
          <p:nvPr/>
        </p:nvSpPr>
        <p:spPr>
          <a:xfrm>
            <a:off x="1463040" y="1737360"/>
            <a:ext cx="6659575" cy="4206240"/>
          </a:xfrm>
          <a:prstGeom prst="rect">
            <a:avLst/>
          </a:prstGeom>
          <a:noFill/>
          <a:ln/>
        </p:spPr>
        <p:txBody>
          <a:bodyPr wrap="square" lIns="0" tIns="0" rIns="0" bIns="0" rtlCol="0" anchor="t"/>
          <a:lstStyle/>
          <a:p>
            <a:pPr indent="0" marL="0">
              <a:spcAft>
                <a:spcPts val="1200"/>
              </a:spcAft>
              <a:buNone/>
            </a:pPr>
            <a:r>
              <a:rPr lang="en-US" sz="1400" b="1" dirty="0">
                <a:solidFill>
                  <a:schemeClr val="accent1"/>
                </a:solidFill>
              </a:rPr>
              <a:t>About this daily review. </a:t>
            </a:r>
            <a:pPr indent="0" marL="0">
              <a:spcAft>
                <a:spcPts val="1200"/>
              </a:spcAft>
              <a:buNone/>
            </a:pPr>
            <a:r>
              <a:rPr lang="en-US" sz="1400" dirty="0">
                <a:solidFill>
                  <a:schemeClr val="tx1"/>
                </a:solidFill>
              </a:rPr>
              <a:t>This daily study review was prepared by Grok Bot, an AI study assistant, under the direction of Dean Brown, founder of Memorize-the-Bible.com, a website currently under construction. It draws on Grok Bot's own research done under Dean's direction, on materials Dean has developed over several years of prior study, and on ongoing research as the website is prepared for its formal launch. This PowerPoint version was then built from Grok Bot's review by Claude, an AI assistant made by Anthropic, also working under Dean's direction.</a:t>
            </a:r>
            <a:endParaRPr lang="en-US" sz="1400" dirty="0"/>
          </a:p>
          <a:p>
            <a:pPr indent="0" marL="0">
              <a:spcAft>
                <a:spcPts val="1200"/>
              </a:spcAft>
              <a:buNone/>
            </a:pPr>
            <a:r>
              <a:rPr lang="en-US" sz="1400" dirty="0">
                <a:solidFill>
                  <a:schemeClr val="tx1"/>
                </a:solidFill>
              </a:rPr>
              <a:t>Each review covers the day's chapters from two reading plans, Bible Companion (BC) and Daily Chapter Bible (DCB). The chapter summaries in Section 1 come from prototype "medium-length" summaries. Dean plans to develop shorter and longer versions of these summaries in the near future. Because these prototypes are tied to other related projects Dean is working on, they sometimes use abbreviations, labels, or cross-references (for example, "BC OT1," "DCB 3 of 8," "Dean 30," or "Dean 480") that may not yet make sense to all readers. These will be explained, removed, or revised as the project develops.</a:t>
            </a:r>
            <a:endParaRPr lang="en-US" sz="1400" dirty="0"/>
          </a:p>
          <a:p>
            <a:pPr indent="0" marL="0">
              <a:spcAft>
                <a:spcPts val="1200"/>
              </a:spcAft>
              <a:buNone/>
            </a:pPr>
            <a:r>
              <a:rPr lang="en-US" sz="1400" dirty="0">
                <a:solidFill>
                  <a:schemeClr val="tx1"/>
                </a:solidFill>
              </a:rPr>
              <a:t>You may freely download, modify, and use this review as you see fit, but you must not sell it in any form, and you must keep this note in full at the beginning of any copy you share.</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CONTENTS  ·  4 BC + 8 DCB  ·  CLICK ANY CHAPTER TO JUMP TO IT</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Today's Chapters at a Glance</a:t>
            </a:r>
            <a:endParaRPr lang="en-US" sz="3200" dirty="0"/>
          </a:p>
        </p:txBody>
      </p:sp>
      <p:sp>
        <p:nvSpPr>
          <p:cNvPr id="4" name="band-bc"/>
          <p:cNvSpPr txBox="1"/>
          <p:nvPr/>
        </p:nvSpPr>
        <p:spPr>
          <a:xfrm>
            <a:off x="548640" y="1444752"/>
            <a:ext cx="5486400" cy="256032"/>
          </a:xfrm>
          <a:prstGeom prst="rect">
            <a:avLst/>
          </a:prstGeom>
          <a:noFill/>
          <a:ln/>
        </p:spPr>
        <p:txBody>
          <a:bodyPr wrap="square" lIns="0" tIns="0" rIns="0" bIns="0" rtlCol="0" anchor="ctr"/>
          <a:lstStyle/>
          <a:p>
            <a:pPr indent="0" marL="0">
              <a:buNone/>
            </a:pPr>
            <a:r>
              <a:rPr lang="en-US" sz="1200" b="1" spc="100" kern="0" dirty="0">
                <a:solidFill>
                  <a:schemeClr val="accent2"/>
                </a:solidFill>
              </a:rPr>
              <a:t>BIBLE COMPANION (BC)</a:t>
            </a:r>
            <a:pPr indent="0" marL="0">
              <a:buNone/>
            </a:pPr>
            <a:r>
              <a:rPr lang="en-US" sz="1200" spc="100" kern="0" dirty="0">
                <a:solidFill>
                  <a:schemeClr val="accent4"/>
                </a:solidFill>
              </a:rPr>
              <a:t>   4 chapters</a:t>
            </a:r>
            <a:endParaRPr lang="en-US" sz="1200" dirty="0"/>
          </a:p>
        </p:txBody>
      </p:sp>
      <p:sp>
        <p:nvSpPr>
          <p:cNvPr id="5" name="card-bc-0"/>
          <p:cNvSpPr/>
          <p:nvPr/>
        </p:nvSpPr>
        <p:spPr>
          <a:xfrm>
            <a:off x="548640" y="1737360"/>
            <a:ext cx="2650160" cy="1207008"/>
          </a:xfrm>
          <a:prstGeom prst="roundRect">
            <a:avLst>
              <a:gd name="adj" fmla="val 7576"/>
            </a:avLst>
          </a:prstGeom>
          <a:solidFill>
            <a:schemeClr val="bg2"/>
          </a:solidFill>
          <a:ln/>
        </p:spPr>
      </p:sp>
      <p:sp>
        <p:nvSpPr>
          <p:cNvPr id="6" name="pill-bc-0"/>
          <p:cNvSpPr/>
          <p:nvPr/>
        </p:nvSpPr>
        <p:spPr>
          <a:xfrm>
            <a:off x="731520" y="1865376"/>
            <a:ext cx="1024128" cy="256032"/>
          </a:xfrm>
          <a:prstGeom prst="roundRect">
            <a:avLst>
              <a:gd name="adj" fmla="val 50000"/>
            </a:avLst>
          </a:prstGeom>
          <a:solidFill>
            <a:schemeClr val="accent2"/>
          </a:solidFill>
          <a:ln/>
        </p:spPr>
      </p:sp>
      <p:sp>
        <p:nvSpPr>
          <p:cNvPr id="7" name="tag-bc-0"/>
          <p:cNvSpPr txBox="1"/>
          <p:nvPr/>
        </p:nvSpPr>
        <p:spPr>
          <a:xfrm>
            <a:off x="731520"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OT1</a:t>
            </a:r>
            <a:endParaRPr lang="en-US" sz="1050" dirty="0"/>
          </a:p>
        </p:txBody>
      </p:sp>
      <p:sp>
        <p:nvSpPr>
          <p:cNvPr id="8" name="ref-bc-0"/>
          <p:cNvSpPr txBox="1"/>
          <p:nvPr/>
        </p:nvSpPr>
        <p:spPr>
          <a:xfrm>
            <a:off x="731520"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7" action="ppaction://hlinksldjump" tooltip="Go to 2 Chronicles 33 (slide 5)">
                  <a:extLst>
                    <a:ext uri="{A12FA001-AC4F-418D-AE19-62706E023703}">
                      <ahyp:hlinkClr xmlns:ahyp="http://schemas.microsoft.com/office/drawing/2018/hyperlinkcolor" val="tx"/>
                    </a:ext>
                  </a:extLst>
                </a:hlinkClick>
              </a:rPr>
              <a:t>2 Chronicles 33</a:t>
            </a:r>
            <a:endParaRPr lang="en-US" sz="1800" dirty="0"/>
          </a:p>
        </p:txBody>
      </p:sp>
      <p:sp>
        <p:nvSpPr>
          <p:cNvPr id="9" name="date-bc-0"/>
          <p:cNvSpPr txBox="1"/>
          <p:nvPr/>
        </p:nvSpPr>
        <p:spPr>
          <a:xfrm>
            <a:off x="1847088"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697–640 BC</a:t>
            </a:r>
            <a:endParaRPr lang="en-US" sz="1100" dirty="0"/>
          </a:p>
        </p:txBody>
      </p:sp>
      <p:sp>
        <p:nvSpPr>
          <p:cNvPr id="10" name="title-bc-0"/>
          <p:cNvSpPr txBox="1"/>
          <p:nvPr/>
        </p:nvSpPr>
        <p:spPr>
          <a:xfrm>
            <a:off x="731520"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Manasseh (repent) &amp; Amon</a:t>
            </a:r>
            <a:endParaRPr lang="en-US" sz="1300" dirty="0"/>
          </a:p>
        </p:txBody>
      </p:sp>
      <p:sp>
        <p:nvSpPr>
          <p:cNvPr id="11" name="link-bc-0">
            <a:hlinkClick r:id="rId27" tooltip="Go to 2 Chronicles 33 (slide 5)" action="ppaction://hlinksldjump"/>
          </p:cNvPr>
          <p:cNvSpPr txBox="1"/>
          <p:nvPr/>
        </p:nvSpPr>
        <p:spPr>
          <a:xfrm>
            <a:off x="548640" y="1737360"/>
            <a:ext cx="2650160" cy="1207008"/>
          </a:xfrm>
          <a:prstGeom prst="rect">
            <a:avLst/>
          </a:prstGeom>
          <a:noFill/>
          <a:ln/>
        </p:spPr>
        <p:txBody>
          <a:bodyPr wrap="square" lIns="0" tIns="0" rIns="0" bIns="0" rtlCol="0" anchor="ctr"/>
          <a:lstStyle/>
          <a:p>
            <a:pPr indent="0" marL="0">
              <a:buNone/>
            </a:pPr>
            <a:endParaRPr lang="en-US" dirty="0"/>
          </a:p>
        </p:txBody>
      </p:sp>
      <p:sp>
        <p:nvSpPr>
          <p:cNvPr id="12" name="card-bc-1"/>
          <p:cNvSpPr/>
          <p:nvPr/>
        </p:nvSpPr>
        <p:spPr>
          <a:xfrm>
            <a:off x="3363392" y="1737360"/>
            <a:ext cx="2650160" cy="1207008"/>
          </a:xfrm>
          <a:prstGeom prst="roundRect">
            <a:avLst>
              <a:gd name="adj" fmla="val 7576"/>
            </a:avLst>
          </a:prstGeom>
          <a:solidFill>
            <a:schemeClr val="bg2"/>
          </a:solidFill>
          <a:ln/>
        </p:spPr>
      </p:sp>
      <p:sp>
        <p:nvSpPr>
          <p:cNvPr id="13" name="pill-bc-1"/>
          <p:cNvSpPr/>
          <p:nvPr/>
        </p:nvSpPr>
        <p:spPr>
          <a:xfrm>
            <a:off x="3546272" y="1865376"/>
            <a:ext cx="1024128" cy="256032"/>
          </a:xfrm>
          <a:prstGeom prst="roundRect">
            <a:avLst>
              <a:gd name="adj" fmla="val 50000"/>
            </a:avLst>
          </a:prstGeom>
          <a:solidFill>
            <a:schemeClr val="accent2"/>
          </a:solidFill>
          <a:ln/>
        </p:spPr>
      </p:sp>
      <p:sp>
        <p:nvSpPr>
          <p:cNvPr id="14" name="tag-bc-1"/>
          <p:cNvSpPr txBox="1"/>
          <p:nvPr/>
        </p:nvSpPr>
        <p:spPr>
          <a:xfrm>
            <a:off x="3546272"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OT2</a:t>
            </a:r>
            <a:endParaRPr lang="en-US" sz="1050" dirty="0"/>
          </a:p>
        </p:txBody>
      </p:sp>
      <p:sp>
        <p:nvSpPr>
          <p:cNvPr id="15" name="ref-bc-1"/>
          <p:cNvSpPr txBox="1"/>
          <p:nvPr/>
        </p:nvSpPr>
        <p:spPr>
          <a:xfrm>
            <a:off x="3546272"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8" action="ppaction://hlinksldjump" tooltip="Go to Hosea 1 (slide 7)">
                  <a:extLst>
                    <a:ext uri="{A12FA001-AC4F-418D-AE19-62706E023703}">
                      <ahyp:hlinkClr xmlns:ahyp="http://schemas.microsoft.com/office/drawing/2018/hyperlinkcolor" val="tx"/>
                    </a:ext>
                  </a:extLst>
                </a:hlinkClick>
              </a:rPr>
              <a:t>Hosea 1</a:t>
            </a:r>
            <a:endParaRPr lang="en-US" sz="1800" dirty="0"/>
          </a:p>
        </p:txBody>
      </p:sp>
      <p:sp>
        <p:nvSpPr>
          <p:cNvPr id="16" name="date-bc-1"/>
          <p:cNvSpPr txBox="1"/>
          <p:nvPr/>
        </p:nvSpPr>
        <p:spPr>
          <a:xfrm>
            <a:off x="4661840"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755–750 BC</a:t>
            </a:r>
            <a:endParaRPr lang="en-US" sz="1100" dirty="0"/>
          </a:p>
        </p:txBody>
      </p:sp>
      <p:sp>
        <p:nvSpPr>
          <p:cNvPr id="17" name="title-bc-1"/>
          <p:cNvSpPr txBox="1"/>
          <p:nvPr/>
        </p:nvSpPr>
        <p:spPr>
          <a:xfrm>
            <a:off x="3546272"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Gomer, Jez, Lo-ruh, Lo-amm</a:t>
            </a:r>
            <a:endParaRPr lang="en-US" sz="1300" dirty="0"/>
          </a:p>
        </p:txBody>
      </p:sp>
      <p:sp>
        <p:nvSpPr>
          <p:cNvPr id="18" name="link-bc-1">
            <a:hlinkClick r:id="rId28" tooltip="Go to Hosea 1 (slide 7)" action="ppaction://hlinksldjump"/>
          </p:cNvPr>
          <p:cNvSpPr txBox="1"/>
          <p:nvPr/>
        </p:nvSpPr>
        <p:spPr>
          <a:xfrm>
            <a:off x="3363392" y="1737360"/>
            <a:ext cx="2650160" cy="1207008"/>
          </a:xfrm>
          <a:prstGeom prst="rect">
            <a:avLst/>
          </a:prstGeom>
          <a:noFill/>
          <a:ln/>
        </p:spPr>
        <p:txBody>
          <a:bodyPr wrap="square" lIns="0" tIns="0" rIns="0" bIns="0" rtlCol="0" anchor="ctr"/>
          <a:lstStyle/>
          <a:p>
            <a:pPr indent="0" marL="0">
              <a:buNone/>
            </a:pPr>
            <a:endParaRPr lang="en-US" dirty="0"/>
          </a:p>
        </p:txBody>
      </p:sp>
      <p:sp>
        <p:nvSpPr>
          <p:cNvPr id="19" name="card-bc-2"/>
          <p:cNvSpPr/>
          <p:nvPr/>
        </p:nvSpPr>
        <p:spPr>
          <a:xfrm>
            <a:off x="6178144" y="1737360"/>
            <a:ext cx="2650160" cy="1207008"/>
          </a:xfrm>
          <a:prstGeom prst="roundRect">
            <a:avLst>
              <a:gd name="adj" fmla="val 7576"/>
            </a:avLst>
          </a:prstGeom>
          <a:solidFill>
            <a:schemeClr val="bg2"/>
          </a:solidFill>
          <a:ln/>
        </p:spPr>
      </p:sp>
      <p:sp>
        <p:nvSpPr>
          <p:cNvPr id="20" name="pill-bc-2"/>
          <p:cNvSpPr/>
          <p:nvPr/>
        </p:nvSpPr>
        <p:spPr>
          <a:xfrm>
            <a:off x="6361024" y="1865376"/>
            <a:ext cx="1024128" cy="256032"/>
          </a:xfrm>
          <a:prstGeom prst="roundRect">
            <a:avLst>
              <a:gd name="adj" fmla="val 50000"/>
            </a:avLst>
          </a:prstGeom>
          <a:solidFill>
            <a:schemeClr val="accent2"/>
          </a:solidFill>
          <a:ln/>
        </p:spPr>
      </p:sp>
      <p:sp>
        <p:nvSpPr>
          <p:cNvPr id="21" name="tag-bc-2"/>
          <p:cNvSpPr txBox="1"/>
          <p:nvPr/>
        </p:nvSpPr>
        <p:spPr>
          <a:xfrm>
            <a:off x="6361024"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NT</a:t>
            </a:r>
            <a:endParaRPr lang="en-US" sz="1050" dirty="0"/>
          </a:p>
        </p:txBody>
      </p:sp>
      <p:sp>
        <p:nvSpPr>
          <p:cNvPr id="22" name="ref-bc-2"/>
          <p:cNvSpPr txBox="1"/>
          <p:nvPr/>
        </p:nvSpPr>
        <p:spPr>
          <a:xfrm>
            <a:off x="6361024"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9" action="ppaction://hlinksldjump" tooltip="Go to Acts 14 (slide 9)">
                  <a:extLst>
                    <a:ext uri="{A12FA001-AC4F-418D-AE19-62706E023703}">
                      <ahyp:hlinkClr xmlns:ahyp="http://schemas.microsoft.com/office/drawing/2018/hyperlinkcolor" val="tx"/>
                    </a:ext>
                  </a:extLst>
                </a:hlinkClick>
              </a:rPr>
              <a:t>Acts 14</a:t>
            </a:r>
            <a:endParaRPr lang="en-US" sz="1800" dirty="0"/>
          </a:p>
        </p:txBody>
      </p:sp>
      <p:sp>
        <p:nvSpPr>
          <p:cNvPr id="23" name="date-bc-2"/>
          <p:cNvSpPr txBox="1"/>
          <p:nvPr/>
        </p:nvSpPr>
        <p:spPr>
          <a:xfrm>
            <a:off x="7476592"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AD 46</a:t>
            </a:r>
            <a:endParaRPr lang="en-US" sz="1100" dirty="0"/>
          </a:p>
        </p:txBody>
      </p:sp>
      <p:sp>
        <p:nvSpPr>
          <p:cNvPr id="24" name="title-bc-2"/>
          <p:cNvSpPr txBox="1"/>
          <p:nvPr/>
        </p:nvSpPr>
        <p:spPr>
          <a:xfrm>
            <a:off x="6361024"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1st: Ic, Lys (stoned), Der</a:t>
            </a:r>
            <a:endParaRPr lang="en-US" sz="1300" dirty="0"/>
          </a:p>
        </p:txBody>
      </p:sp>
      <p:sp>
        <p:nvSpPr>
          <p:cNvPr id="25" name="link-bc-2">
            <a:hlinkClick r:id="rId29" tooltip="Go to Acts 14 (slide 9)" action="ppaction://hlinksldjump"/>
          </p:cNvPr>
          <p:cNvSpPr txBox="1"/>
          <p:nvPr/>
        </p:nvSpPr>
        <p:spPr>
          <a:xfrm>
            <a:off x="6178144" y="1737360"/>
            <a:ext cx="2650160" cy="1207008"/>
          </a:xfrm>
          <a:prstGeom prst="rect">
            <a:avLst/>
          </a:prstGeom>
          <a:noFill/>
          <a:ln/>
        </p:spPr>
        <p:txBody>
          <a:bodyPr wrap="square" lIns="0" tIns="0" rIns="0" bIns="0" rtlCol="0" anchor="ctr"/>
          <a:lstStyle/>
          <a:p>
            <a:pPr indent="0" marL="0">
              <a:buNone/>
            </a:pPr>
            <a:endParaRPr lang="en-US" dirty="0"/>
          </a:p>
        </p:txBody>
      </p:sp>
      <p:sp>
        <p:nvSpPr>
          <p:cNvPr id="26" name="card-bc-3"/>
          <p:cNvSpPr/>
          <p:nvPr/>
        </p:nvSpPr>
        <p:spPr>
          <a:xfrm>
            <a:off x="8992895" y="1737360"/>
            <a:ext cx="2650160" cy="1207008"/>
          </a:xfrm>
          <a:prstGeom prst="roundRect">
            <a:avLst>
              <a:gd name="adj" fmla="val 7576"/>
            </a:avLst>
          </a:prstGeom>
          <a:solidFill>
            <a:schemeClr val="bg2"/>
          </a:solidFill>
          <a:ln/>
        </p:spPr>
      </p:sp>
      <p:sp>
        <p:nvSpPr>
          <p:cNvPr id="27" name="pill-bc-3"/>
          <p:cNvSpPr/>
          <p:nvPr/>
        </p:nvSpPr>
        <p:spPr>
          <a:xfrm>
            <a:off x="9175775" y="1865376"/>
            <a:ext cx="1024128" cy="256032"/>
          </a:xfrm>
          <a:prstGeom prst="roundRect">
            <a:avLst>
              <a:gd name="adj" fmla="val 50000"/>
            </a:avLst>
          </a:prstGeom>
          <a:solidFill>
            <a:schemeClr val="accent2"/>
          </a:solidFill>
          <a:ln/>
        </p:spPr>
      </p:sp>
      <p:sp>
        <p:nvSpPr>
          <p:cNvPr id="28" name="tag-bc-3"/>
          <p:cNvSpPr txBox="1"/>
          <p:nvPr/>
        </p:nvSpPr>
        <p:spPr>
          <a:xfrm>
            <a:off x="9175775"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NT</a:t>
            </a:r>
            <a:endParaRPr lang="en-US" sz="1050" dirty="0"/>
          </a:p>
        </p:txBody>
      </p:sp>
      <p:sp>
        <p:nvSpPr>
          <p:cNvPr id="29" name="ref-bc-3"/>
          <p:cNvSpPr txBox="1"/>
          <p:nvPr/>
        </p:nvSpPr>
        <p:spPr>
          <a:xfrm>
            <a:off x="9175775"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0" action="ppaction://hlinksldjump" tooltip="Go to Acts 15 (slide 11)">
                  <a:extLst>
                    <a:ext uri="{A12FA001-AC4F-418D-AE19-62706E023703}">
                      <ahyp:hlinkClr xmlns:ahyp="http://schemas.microsoft.com/office/drawing/2018/hyperlinkcolor" val="tx"/>
                    </a:ext>
                  </a:extLst>
                </a:hlinkClick>
              </a:rPr>
              <a:t>Acts 15</a:t>
            </a:r>
            <a:endParaRPr lang="en-US" sz="1800" dirty="0"/>
          </a:p>
        </p:txBody>
      </p:sp>
      <p:sp>
        <p:nvSpPr>
          <p:cNvPr id="30" name="date-bc-3"/>
          <p:cNvSpPr txBox="1"/>
          <p:nvPr/>
        </p:nvSpPr>
        <p:spPr>
          <a:xfrm>
            <a:off x="10291343"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AD 49</a:t>
            </a:r>
            <a:endParaRPr lang="en-US" sz="1100" dirty="0"/>
          </a:p>
        </p:txBody>
      </p:sp>
      <p:sp>
        <p:nvSpPr>
          <p:cNvPr id="31" name="title-bc-3"/>
          <p:cNvSpPr txBox="1"/>
          <p:nvPr/>
        </p:nvSpPr>
        <p:spPr>
          <a:xfrm>
            <a:off x="9175775"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Jerusalem Council</a:t>
            </a:r>
            <a:endParaRPr lang="en-US" sz="1300" dirty="0"/>
          </a:p>
        </p:txBody>
      </p:sp>
      <p:sp>
        <p:nvSpPr>
          <p:cNvPr id="32" name="link-bc-3">
            <a:hlinkClick r:id="rId30" tooltip="Go to Acts 15 (slide 11)" action="ppaction://hlinksldjump"/>
          </p:cNvPr>
          <p:cNvSpPr txBox="1"/>
          <p:nvPr/>
        </p:nvSpPr>
        <p:spPr>
          <a:xfrm>
            <a:off x="8992895" y="1737360"/>
            <a:ext cx="2650160" cy="1207008"/>
          </a:xfrm>
          <a:prstGeom prst="rect">
            <a:avLst/>
          </a:prstGeom>
          <a:noFill/>
          <a:ln/>
        </p:spPr>
        <p:txBody>
          <a:bodyPr wrap="square" lIns="0" tIns="0" rIns="0" bIns="0" rtlCol="0" anchor="ctr"/>
          <a:lstStyle/>
          <a:p>
            <a:pPr indent="0" marL="0">
              <a:buNone/>
            </a:pPr>
            <a:endParaRPr lang="en-US" dirty="0"/>
          </a:p>
        </p:txBody>
      </p:sp>
      <p:sp>
        <p:nvSpPr>
          <p:cNvPr id="33" name="band-dcb"/>
          <p:cNvSpPr txBox="1"/>
          <p:nvPr/>
        </p:nvSpPr>
        <p:spPr>
          <a:xfrm>
            <a:off x="548640" y="3090672"/>
            <a:ext cx="5486400" cy="256032"/>
          </a:xfrm>
          <a:prstGeom prst="rect">
            <a:avLst/>
          </a:prstGeom>
          <a:noFill/>
          <a:ln/>
        </p:spPr>
        <p:txBody>
          <a:bodyPr wrap="square" lIns="0" tIns="0" rIns="0" bIns="0" rtlCol="0" anchor="ctr"/>
          <a:lstStyle/>
          <a:p>
            <a:pPr indent="0" marL="0">
              <a:buNone/>
            </a:pPr>
            <a:r>
              <a:rPr lang="en-US" sz="1200" b="1" spc="100" kern="0" dirty="0">
                <a:solidFill>
                  <a:schemeClr val="accent3"/>
                </a:solidFill>
              </a:rPr>
              <a:t>DAILY CHAPTER BIBLE (DCB)</a:t>
            </a:r>
            <a:pPr indent="0" marL="0">
              <a:buNone/>
            </a:pPr>
            <a:r>
              <a:rPr lang="en-US" sz="1200" spc="100" kern="0" dirty="0">
                <a:solidFill>
                  <a:schemeClr val="accent4"/>
                </a:solidFill>
              </a:rPr>
              <a:t>   8 chapters</a:t>
            </a:r>
            <a:endParaRPr lang="en-US" sz="1200" dirty="0"/>
          </a:p>
        </p:txBody>
      </p:sp>
      <p:sp>
        <p:nvSpPr>
          <p:cNvPr id="34" name="card-dcb-0"/>
          <p:cNvSpPr/>
          <p:nvPr/>
        </p:nvSpPr>
        <p:spPr>
          <a:xfrm>
            <a:off x="548640" y="3383280"/>
            <a:ext cx="2650160" cy="1207008"/>
          </a:xfrm>
          <a:prstGeom prst="roundRect">
            <a:avLst>
              <a:gd name="adj" fmla="val 7576"/>
            </a:avLst>
          </a:prstGeom>
          <a:solidFill>
            <a:schemeClr val="bg2"/>
          </a:solidFill>
          <a:ln/>
        </p:spPr>
      </p:sp>
      <p:sp>
        <p:nvSpPr>
          <p:cNvPr id="35" name="pill-dcb-0"/>
          <p:cNvSpPr/>
          <p:nvPr/>
        </p:nvSpPr>
        <p:spPr>
          <a:xfrm>
            <a:off x="731520" y="3511296"/>
            <a:ext cx="1024128" cy="256032"/>
          </a:xfrm>
          <a:prstGeom prst="roundRect">
            <a:avLst>
              <a:gd name="adj" fmla="val 50000"/>
            </a:avLst>
          </a:prstGeom>
          <a:solidFill>
            <a:schemeClr val="accent3"/>
          </a:solidFill>
          <a:ln/>
        </p:spPr>
      </p:sp>
      <p:sp>
        <p:nvSpPr>
          <p:cNvPr id="36" name="tag-dcb-0"/>
          <p:cNvSpPr txBox="1"/>
          <p:nvPr/>
        </p:nvSpPr>
        <p:spPr>
          <a:xfrm>
            <a:off x="731520"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1 of 8</a:t>
            </a:r>
            <a:endParaRPr lang="en-US" sz="1050" dirty="0"/>
          </a:p>
        </p:txBody>
      </p:sp>
      <p:sp>
        <p:nvSpPr>
          <p:cNvPr id="37" name="ref-dcb-0"/>
          <p:cNvSpPr txBox="1"/>
          <p:nvPr/>
        </p:nvSpPr>
        <p:spPr>
          <a:xfrm>
            <a:off x="731520"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1" action="ppaction://hlinksldjump" tooltip="Go to 1 John 5 (slide 13)">
                  <a:extLst>
                    <a:ext uri="{A12FA001-AC4F-418D-AE19-62706E023703}">
                      <ahyp:hlinkClr xmlns:ahyp="http://schemas.microsoft.com/office/drawing/2018/hyperlinkcolor" val="tx"/>
                    </a:ext>
                  </a:extLst>
                </a:hlinkClick>
              </a:rPr>
              <a:t>1 John 5</a:t>
            </a:r>
            <a:endParaRPr lang="en-US" sz="1800" dirty="0"/>
          </a:p>
        </p:txBody>
      </p:sp>
      <p:sp>
        <p:nvSpPr>
          <p:cNvPr id="38" name="date-dcb-0"/>
          <p:cNvSpPr txBox="1"/>
          <p:nvPr/>
        </p:nvSpPr>
        <p:spPr>
          <a:xfrm>
            <a:off x="1847088"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AD 85–95</a:t>
            </a:r>
            <a:endParaRPr lang="en-US" sz="1100" dirty="0"/>
          </a:p>
        </p:txBody>
      </p:sp>
      <p:sp>
        <p:nvSpPr>
          <p:cNvPr id="39" name="title-dcb-0"/>
          <p:cNvSpPr txBox="1"/>
          <p:nvPr/>
        </p:nvSpPr>
        <p:spPr>
          <a:xfrm>
            <a:off x="731520"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Love of God: Keep His Comm</a:t>
            </a:r>
            <a:endParaRPr lang="en-US" sz="1300" dirty="0"/>
          </a:p>
        </p:txBody>
      </p:sp>
      <p:sp>
        <p:nvSpPr>
          <p:cNvPr id="40" name="link-dcb-0">
            <a:hlinkClick r:id="rId31" tooltip="Go to 1 John 5 (slide 13)" action="ppaction://hlinksldjump"/>
          </p:cNvPr>
          <p:cNvSpPr txBox="1"/>
          <p:nvPr/>
        </p:nvSpPr>
        <p:spPr>
          <a:xfrm>
            <a:off x="548640" y="3383280"/>
            <a:ext cx="2650160" cy="1207008"/>
          </a:xfrm>
          <a:prstGeom prst="rect">
            <a:avLst/>
          </a:prstGeom>
          <a:noFill/>
          <a:ln/>
        </p:spPr>
        <p:txBody>
          <a:bodyPr wrap="square" lIns="0" tIns="0" rIns="0" bIns="0" rtlCol="0" anchor="ctr"/>
          <a:lstStyle/>
          <a:p>
            <a:pPr indent="0" marL="0">
              <a:buNone/>
            </a:pPr>
            <a:endParaRPr lang="en-US" dirty="0"/>
          </a:p>
        </p:txBody>
      </p:sp>
      <p:sp>
        <p:nvSpPr>
          <p:cNvPr id="41" name="card-dcb-1"/>
          <p:cNvSpPr/>
          <p:nvPr/>
        </p:nvSpPr>
        <p:spPr>
          <a:xfrm>
            <a:off x="3363392" y="3383280"/>
            <a:ext cx="2650160" cy="1207008"/>
          </a:xfrm>
          <a:prstGeom prst="roundRect">
            <a:avLst>
              <a:gd name="adj" fmla="val 7576"/>
            </a:avLst>
          </a:prstGeom>
          <a:solidFill>
            <a:schemeClr val="bg2"/>
          </a:solidFill>
          <a:ln/>
        </p:spPr>
      </p:sp>
      <p:sp>
        <p:nvSpPr>
          <p:cNvPr id="42" name="pill-dcb-1"/>
          <p:cNvSpPr/>
          <p:nvPr/>
        </p:nvSpPr>
        <p:spPr>
          <a:xfrm>
            <a:off x="3546272" y="3511296"/>
            <a:ext cx="1024128" cy="256032"/>
          </a:xfrm>
          <a:prstGeom prst="roundRect">
            <a:avLst>
              <a:gd name="adj" fmla="val 50000"/>
            </a:avLst>
          </a:prstGeom>
          <a:solidFill>
            <a:schemeClr val="accent3"/>
          </a:solidFill>
          <a:ln/>
        </p:spPr>
      </p:sp>
      <p:sp>
        <p:nvSpPr>
          <p:cNvPr id="43" name="tag-dcb-1"/>
          <p:cNvSpPr txBox="1"/>
          <p:nvPr/>
        </p:nvSpPr>
        <p:spPr>
          <a:xfrm>
            <a:off x="3546272"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2 of 8</a:t>
            </a:r>
            <a:endParaRPr lang="en-US" sz="1050" dirty="0"/>
          </a:p>
        </p:txBody>
      </p:sp>
      <p:sp>
        <p:nvSpPr>
          <p:cNvPr id="44" name="ref-dcb-1"/>
          <p:cNvSpPr txBox="1"/>
          <p:nvPr/>
        </p:nvSpPr>
        <p:spPr>
          <a:xfrm>
            <a:off x="3546272"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2" action="ppaction://hlinksldjump" tooltip="Go to Deuteronomy 5 (slide 15)">
                  <a:extLst>
                    <a:ext uri="{A12FA001-AC4F-418D-AE19-62706E023703}">
                      <ahyp:hlinkClr xmlns:ahyp="http://schemas.microsoft.com/office/drawing/2018/hyperlinkcolor" val="tx"/>
                    </a:ext>
                  </a:extLst>
                </a:hlinkClick>
              </a:rPr>
              <a:t>Deuteronomy 5</a:t>
            </a:r>
            <a:endParaRPr lang="en-US" sz="1800" dirty="0"/>
          </a:p>
        </p:txBody>
      </p:sp>
      <p:sp>
        <p:nvSpPr>
          <p:cNvPr id="45" name="date-dcb-1"/>
          <p:cNvSpPr txBox="1"/>
          <p:nvPr/>
        </p:nvSpPr>
        <p:spPr>
          <a:xfrm>
            <a:off x="4661840"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1406 BC</a:t>
            </a:r>
            <a:endParaRPr lang="en-US" sz="1100" dirty="0"/>
          </a:p>
        </p:txBody>
      </p:sp>
      <p:sp>
        <p:nvSpPr>
          <p:cNvPr id="46" name="title-dcb-1"/>
          <p:cNvSpPr txBox="1"/>
          <p:nvPr/>
        </p:nvSpPr>
        <p:spPr>
          <a:xfrm>
            <a:off x="3546272"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Ten Commndmnts Repeat</a:t>
            </a:r>
            <a:endParaRPr lang="en-US" sz="1300" dirty="0"/>
          </a:p>
        </p:txBody>
      </p:sp>
      <p:sp>
        <p:nvSpPr>
          <p:cNvPr id="47" name="link-dcb-1">
            <a:hlinkClick r:id="rId32" tooltip="Go to Deuteronomy 5 (slide 15)" action="ppaction://hlinksldjump"/>
          </p:cNvPr>
          <p:cNvSpPr txBox="1"/>
          <p:nvPr/>
        </p:nvSpPr>
        <p:spPr>
          <a:xfrm>
            <a:off x="3363392" y="3383280"/>
            <a:ext cx="2650160" cy="1207008"/>
          </a:xfrm>
          <a:prstGeom prst="rect">
            <a:avLst/>
          </a:prstGeom>
          <a:noFill/>
          <a:ln/>
        </p:spPr>
        <p:txBody>
          <a:bodyPr wrap="square" lIns="0" tIns="0" rIns="0" bIns="0" rtlCol="0" anchor="ctr"/>
          <a:lstStyle/>
          <a:p>
            <a:pPr indent="0" marL="0">
              <a:buNone/>
            </a:pPr>
            <a:endParaRPr lang="en-US" dirty="0"/>
          </a:p>
        </p:txBody>
      </p:sp>
      <p:sp>
        <p:nvSpPr>
          <p:cNvPr id="48" name="card-dcb-2"/>
          <p:cNvSpPr/>
          <p:nvPr/>
        </p:nvSpPr>
        <p:spPr>
          <a:xfrm>
            <a:off x="6178144" y="3383280"/>
            <a:ext cx="2650160" cy="1207008"/>
          </a:xfrm>
          <a:prstGeom prst="roundRect">
            <a:avLst>
              <a:gd name="adj" fmla="val 7576"/>
            </a:avLst>
          </a:prstGeom>
          <a:solidFill>
            <a:schemeClr val="bg2"/>
          </a:solidFill>
          <a:ln/>
        </p:spPr>
      </p:sp>
      <p:sp>
        <p:nvSpPr>
          <p:cNvPr id="49" name="pill-dcb-2"/>
          <p:cNvSpPr/>
          <p:nvPr/>
        </p:nvSpPr>
        <p:spPr>
          <a:xfrm>
            <a:off x="6361024" y="3511296"/>
            <a:ext cx="1024128" cy="256032"/>
          </a:xfrm>
          <a:prstGeom prst="roundRect">
            <a:avLst>
              <a:gd name="adj" fmla="val 50000"/>
            </a:avLst>
          </a:prstGeom>
          <a:solidFill>
            <a:schemeClr val="accent3"/>
          </a:solidFill>
          <a:ln/>
        </p:spPr>
      </p:sp>
      <p:sp>
        <p:nvSpPr>
          <p:cNvPr id="50" name="tag-dcb-2"/>
          <p:cNvSpPr txBox="1"/>
          <p:nvPr/>
        </p:nvSpPr>
        <p:spPr>
          <a:xfrm>
            <a:off x="6361024"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3 of 8</a:t>
            </a:r>
            <a:endParaRPr lang="en-US" sz="1050" dirty="0"/>
          </a:p>
        </p:txBody>
      </p:sp>
      <p:sp>
        <p:nvSpPr>
          <p:cNvPr id="51" name="ref-dcb-2"/>
          <p:cNvSpPr txBox="1"/>
          <p:nvPr/>
        </p:nvSpPr>
        <p:spPr>
          <a:xfrm>
            <a:off x="6361024"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3" action="ppaction://hlinksldjump" tooltip="Go to Colossians 3 (slide 18)">
                  <a:extLst>
                    <a:ext uri="{A12FA001-AC4F-418D-AE19-62706E023703}">
                      <ahyp:hlinkClr xmlns:ahyp="http://schemas.microsoft.com/office/drawing/2018/hyperlinkcolor" val="tx"/>
                    </a:ext>
                  </a:extLst>
                </a:hlinkClick>
              </a:rPr>
              <a:t>Colossians 3</a:t>
            </a:r>
            <a:endParaRPr lang="en-US" sz="1800" dirty="0"/>
          </a:p>
        </p:txBody>
      </p:sp>
      <p:sp>
        <p:nvSpPr>
          <p:cNvPr id="52" name="date-dcb-2"/>
          <p:cNvSpPr txBox="1"/>
          <p:nvPr/>
        </p:nvSpPr>
        <p:spPr>
          <a:xfrm>
            <a:off x="7476592"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AD 60–62</a:t>
            </a:r>
            <a:endParaRPr lang="en-US" sz="1100" dirty="0"/>
          </a:p>
        </p:txBody>
      </p:sp>
      <p:sp>
        <p:nvSpPr>
          <p:cNvPr id="53" name="title-dcb-2"/>
          <p:cNvSpPr txBox="1"/>
          <p:nvPr/>
        </p:nvSpPr>
        <p:spPr>
          <a:xfrm>
            <a:off x="6361024"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New Self; Family</a:t>
            </a:r>
            <a:endParaRPr lang="en-US" sz="1300" dirty="0"/>
          </a:p>
        </p:txBody>
      </p:sp>
      <p:sp>
        <p:nvSpPr>
          <p:cNvPr id="54" name="link-dcb-2">
            <a:hlinkClick r:id="rId33" tooltip="Go to Colossians 3 (slide 18)" action="ppaction://hlinksldjump"/>
          </p:cNvPr>
          <p:cNvSpPr txBox="1"/>
          <p:nvPr/>
        </p:nvSpPr>
        <p:spPr>
          <a:xfrm>
            <a:off x="6178144" y="3383280"/>
            <a:ext cx="2650160" cy="1207008"/>
          </a:xfrm>
          <a:prstGeom prst="rect">
            <a:avLst/>
          </a:prstGeom>
          <a:noFill/>
          <a:ln/>
        </p:spPr>
        <p:txBody>
          <a:bodyPr wrap="square" lIns="0" tIns="0" rIns="0" bIns="0" rtlCol="0" anchor="ctr"/>
          <a:lstStyle/>
          <a:p>
            <a:pPr indent="0" marL="0">
              <a:buNone/>
            </a:pPr>
            <a:endParaRPr lang="en-US" dirty="0"/>
          </a:p>
        </p:txBody>
      </p:sp>
      <p:sp>
        <p:nvSpPr>
          <p:cNvPr id="55" name="card-dcb-3"/>
          <p:cNvSpPr/>
          <p:nvPr/>
        </p:nvSpPr>
        <p:spPr>
          <a:xfrm>
            <a:off x="8992895" y="3383280"/>
            <a:ext cx="2650160" cy="1207008"/>
          </a:xfrm>
          <a:prstGeom prst="roundRect">
            <a:avLst>
              <a:gd name="adj" fmla="val 7576"/>
            </a:avLst>
          </a:prstGeom>
          <a:solidFill>
            <a:schemeClr val="bg2"/>
          </a:solidFill>
          <a:ln/>
        </p:spPr>
      </p:sp>
      <p:sp>
        <p:nvSpPr>
          <p:cNvPr id="56" name="pill-dcb-3"/>
          <p:cNvSpPr/>
          <p:nvPr/>
        </p:nvSpPr>
        <p:spPr>
          <a:xfrm>
            <a:off x="9175775" y="3511296"/>
            <a:ext cx="1024128" cy="256032"/>
          </a:xfrm>
          <a:prstGeom prst="roundRect">
            <a:avLst>
              <a:gd name="adj" fmla="val 50000"/>
            </a:avLst>
          </a:prstGeom>
          <a:solidFill>
            <a:schemeClr val="accent3"/>
          </a:solidFill>
          <a:ln/>
        </p:spPr>
      </p:sp>
      <p:sp>
        <p:nvSpPr>
          <p:cNvPr id="57" name="tag-dcb-3"/>
          <p:cNvSpPr txBox="1"/>
          <p:nvPr/>
        </p:nvSpPr>
        <p:spPr>
          <a:xfrm>
            <a:off x="9175775"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4 of 8</a:t>
            </a:r>
            <a:endParaRPr lang="en-US" sz="1050" dirty="0"/>
          </a:p>
        </p:txBody>
      </p:sp>
      <p:sp>
        <p:nvSpPr>
          <p:cNvPr id="58" name="ref-dcb-3"/>
          <p:cNvSpPr txBox="1"/>
          <p:nvPr/>
        </p:nvSpPr>
        <p:spPr>
          <a:xfrm>
            <a:off x="9175775"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4" action="ppaction://hlinksldjump" tooltip="Go to 1 Chronicles 4 (slide 20)">
                  <a:extLst>
                    <a:ext uri="{A12FA001-AC4F-418D-AE19-62706E023703}">
                      <ahyp:hlinkClr xmlns:ahyp="http://schemas.microsoft.com/office/drawing/2018/hyperlinkcolor" val="tx"/>
                    </a:ext>
                  </a:extLst>
                </a:hlinkClick>
              </a:rPr>
              <a:t>1 Chronicles 4</a:t>
            </a:r>
            <a:endParaRPr lang="en-US" sz="1800" dirty="0"/>
          </a:p>
        </p:txBody>
      </p:sp>
      <p:sp>
        <p:nvSpPr>
          <p:cNvPr id="59" name="date-dcb-3"/>
          <p:cNvSpPr txBox="1"/>
          <p:nvPr/>
        </p:nvSpPr>
        <p:spPr>
          <a:xfrm>
            <a:off x="10291343"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Undated</a:t>
            </a:r>
            <a:endParaRPr lang="en-US" sz="1100" dirty="0"/>
          </a:p>
        </p:txBody>
      </p:sp>
      <p:sp>
        <p:nvSpPr>
          <p:cNvPr id="60" name="title-dcb-3"/>
          <p:cNvSpPr txBox="1"/>
          <p:nvPr/>
        </p:nvSpPr>
        <p:spPr>
          <a:xfrm>
            <a:off x="9175775"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Genlgy of Judah &amp; Simeon</a:t>
            </a:r>
            <a:endParaRPr lang="en-US" sz="1300" dirty="0"/>
          </a:p>
        </p:txBody>
      </p:sp>
      <p:sp>
        <p:nvSpPr>
          <p:cNvPr id="61" name="link-dcb-3">
            <a:hlinkClick r:id="rId34" tooltip="Go to 1 Chronicles 4 (slide 20)" action="ppaction://hlinksldjump"/>
          </p:cNvPr>
          <p:cNvSpPr txBox="1"/>
          <p:nvPr/>
        </p:nvSpPr>
        <p:spPr>
          <a:xfrm>
            <a:off x="8992895" y="3383280"/>
            <a:ext cx="2650160" cy="1207008"/>
          </a:xfrm>
          <a:prstGeom prst="rect">
            <a:avLst/>
          </a:prstGeom>
          <a:noFill/>
          <a:ln/>
        </p:spPr>
        <p:txBody>
          <a:bodyPr wrap="square" lIns="0" tIns="0" rIns="0" bIns="0" rtlCol="0" anchor="ctr"/>
          <a:lstStyle/>
          <a:p>
            <a:pPr indent="0" marL="0">
              <a:buNone/>
            </a:pPr>
            <a:endParaRPr lang="en-US" dirty="0"/>
          </a:p>
        </p:txBody>
      </p:sp>
      <p:sp>
        <p:nvSpPr>
          <p:cNvPr id="62" name="card-dcb-4"/>
          <p:cNvSpPr/>
          <p:nvPr/>
        </p:nvSpPr>
        <p:spPr>
          <a:xfrm>
            <a:off x="548640" y="4754880"/>
            <a:ext cx="2650160" cy="1207008"/>
          </a:xfrm>
          <a:prstGeom prst="roundRect">
            <a:avLst>
              <a:gd name="adj" fmla="val 7576"/>
            </a:avLst>
          </a:prstGeom>
          <a:solidFill>
            <a:schemeClr val="bg2"/>
          </a:solidFill>
          <a:ln/>
        </p:spPr>
      </p:sp>
      <p:sp>
        <p:nvSpPr>
          <p:cNvPr id="63" name="pill-dcb-4"/>
          <p:cNvSpPr/>
          <p:nvPr/>
        </p:nvSpPr>
        <p:spPr>
          <a:xfrm>
            <a:off x="731520" y="4882896"/>
            <a:ext cx="1024128" cy="256032"/>
          </a:xfrm>
          <a:prstGeom prst="roundRect">
            <a:avLst>
              <a:gd name="adj" fmla="val 50000"/>
            </a:avLst>
          </a:prstGeom>
          <a:solidFill>
            <a:schemeClr val="accent3"/>
          </a:solidFill>
          <a:ln/>
        </p:spPr>
      </p:sp>
      <p:sp>
        <p:nvSpPr>
          <p:cNvPr id="64" name="tag-dcb-4"/>
          <p:cNvSpPr txBox="1"/>
          <p:nvPr/>
        </p:nvSpPr>
        <p:spPr>
          <a:xfrm>
            <a:off x="731520"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5 of 8</a:t>
            </a:r>
            <a:endParaRPr lang="en-US" sz="1050" dirty="0"/>
          </a:p>
        </p:txBody>
      </p:sp>
      <p:sp>
        <p:nvSpPr>
          <p:cNvPr id="65" name="ref-dcb-4"/>
          <p:cNvSpPr txBox="1"/>
          <p:nvPr/>
        </p:nvSpPr>
        <p:spPr>
          <a:xfrm>
            <a:off x="731520"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5" action="ppaction://hlinksldjump" tooltip="Go to Isaiah 37 (slide 22)">
                  <a:extLst>
                    <a:ext uri="{A12FA001-AC4F-418D-AE19-62706E023703}">
                      <ahyp:hlinkClr xmlns:ahyp="http://schemas.microsoft.com/office/drawing/2018/hyperlinkcolor" val="tx"/>
                    </a:ext>
                  </a:extLst>
                </a:hlinkClick>
              </a:rPr>
              <a:t>Isaiah 37</a:t>
            </a:r>
            <a:endParaRPr lang="en-US" sz="1800" dirty="0"/>
          </a:p>
        </p:txBody>
      </p:sp>
      <p:sp>
        <p:nvSpPr>
          <p:cNvPr id="66" name="date-dcb-4"/>
          <p:cNvSpPr txBox="1"/>
          <p:nvPr/>
        </p:nvSpPr>
        <p:spPr>
          <a:xfrm>
            <a:off x="1847088"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701 BC</a:t>
            </a:r>
            <a:endParaRPr lang="en-US" sz="1100" dirty="0"/>
          </a:p>
        </p:txBody>
      </p:sp>
      <p:sp>
        <p:nvSpPr>
          <p:cNvPr id="67" name="title-dcb-4"/>
          <p:cNvSpPr txBox="1"/>
          <p:nvPr/>
        </p:nvSpPr>
        <p:spPr>
          <a:xfrm>
            <a:off x="731520"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Assyrians Destroyed</a:t>
            </a:r>
            <a:endParaRPr lang="en-US" sz="1300" dirty="0"/>
          </a:p>
        </p:txBody>
      </p:sp>
      <p:sp>
        <p:nvSpPr>
          <p:cNvPr id="68" name="link-dcb-4">
            <a:hlinkClick r:id="rId35" tooltip="Go to Isaiah 37 (slide 22)" action="ppaction://hlinksldjump"/>
          </p:cNvPr>
          <p:cNvSpPr txBox="1"/>
          <p:nvPr/>
        </p:nvSpPr>
        <p:spPr>
          <a:xfrm>
            <a:off x="548640" y="4754880"/>
            <a:ext cx="2650160" cy="1207008"/>
          </a:xfrm>
          <a:prstGeom prst="rect">
            <a:avLst/>
          </a:prstGeom>
          <a:noFill/>
          <a:ln/>
        </p:spPr>
        <p:txBody>
          <a:bodyPr wrap="square" lIns="0" tIns="0" rIns="0" bIns="0" rtlCol="0" anchor="ctr"/>
          <a:lstStyle/>
          <a:p>
            <a:pPr indent="0" marL="0">
              <a:buNone/>
            </a:pPr>
            <a:endParaRPr lang="en-US" dirty="0"/>
          </a:p>
        </p:txBody>
      </p:sp>
      <p:sp>
        <p:nvSpPr>
          <p:cNvPr id="69" name="card-dcb-5"/>
          <p:cNvSpPr/>
          <p:nvPr/>
        </p:nvSpPr>
        <p:spPr>
          <a:xfrm>
            <a:off x="3363392" y="4754880"/>
            <a:ext cx="2650160" cy="1207008"/>
          </a:xfrm>
          <a:prstGeom prst="roundRect">
            <a:avLst>
              <a:gd name="adj" fmla="val 7576"/>
            </a:avLst>
          </a:prstGeom>
          <a:solidFill>
            <a:schemeClr val="bg2"/>
          </a:solidFill>
          <a:ln/>
        </p:spPr>
      </p:sp>
      <p:sp>
        <p:nvSpPr>
          <p:cNvPr id="70" name="pill-dcb-5"/>
          <p:cNvSpPr/>
          <p:nvPr/>
        </p:nvSpPr>
        <p:spPr>
          <a:xfrm>
            <a:off x="3546272" y="4882896"/>
            <a:ext cx="1024128" cy="256032"/>
          </a:xfrm>
          <a:prstGeom prst="roundRect">
            <a:avLst>
              <a:gd name="adj" fmla="val 50000"/>
            </a:avLst>
          </a:prstGeom>
          <a:solidFill>
            <a:schemeClr val="accent3"/>
          </a:solidFill>
          <a:ln/>
        </p:spPr>
      </p:sp>
      <p:sp>
        <p:nvSpPr>
          <p:cNvPr id="71" name="tag-dcb-5"/>
          <p:cNvSpPr txBox="1"/>
          <p:nvPr/>
        </p:nvSpPr>
        <p:spPr>
          <a:xfrm>
            <a:off x="3546272"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6 of 8</a:t>
            </a:r>
            <a:endParaRPr lang="en-US" sz="1050" dirty="0"/>
          </a:p>
        </p:txBody>
      </p:sp>
      <p:sp>
        <p:nvSpPr>
          <p:cNvPr id="72" name="ref-dcb-5"/>
          <p:cNvSpPr txBox="1"/>
          <p:nvPr/>
        </p:nvSpPr>
        <p:spPr>
          <a:xfrm>
            <a:off x="3546272"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6" action="ppaction://hlinksldjump" tooltip="Go to Psalms 128 (slide 24)">
                  <a:extLst>
                    <a:ext uri="{A12FA001-AC4F-418D-AE19-62706E023703}">
                      <ahyp:hlinkClr xmlns:ahyp="http://schemas.microsoft.com/office/drawing/2018/hyperlinkcolor" val="tx"/>
                    </a:ext>
                  </a:extLst>
                </a:hlinkClick>
              </a:rPr>
              <a:t>Psalms 128</a:t>
            </a:r>
            <a:endParaRPr lang="en-US" sz="1800" dirty="0"/>
          </a:p>
        </p:txBody>
      </p:sp>
      <p:sp>
        <p:nvSpPr>
          <p:cNvPr id="73" name="date-dcb-5"/>
          <p:cNvSpPr txBox="1"/>
          <p:nvPr/>
        </p:nvSpPr>
        <p:spPr>
          <a:xfrm>
            <a:off x="4661840"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Undated</a:t>
            </a:r>
            <a:endParaRPr lang="en-US" sz="1100" dirty="0"/>
          </a:p>
        </p:txBody>
      </p:sp>
      <p:sp>
        <p:nvSpPr>
          <p:cNvPr id="74" name="title-dcb-5"/>
          <p:cNvSpPr txBox="1"/>
          <p:nvPr/>
        </p:nvSpPr>
        <p:spPr>
          <a:xfrm>
            <a:off x="3546272"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Ascents: Family Blessings</a:t>
            </a:r>
            <a:endParaRPr lang="en-US" sz="1300" dirty="0"/>
          </a:p>
        </p:txBody>
      </p:sp>
      <p:sp>
        <p:nvSpPr>
          <p:cNvPr id="75" name="link-dcb-5">
            <a:hlinkClick r:id="rId36" tooltip="Go to Psalms 128 (slide 24)" action="ppaction://hlinksldjump"/>
          </p:cNvPr>
          <p:cNvSpPr txBox="1"/>
          <p:nvPr/>
        </p:nvSpPr>
        <p:spPr>
          <a:xfrm>
            <a:off x="3363392" y="4754880"/>
            <a:ext cx="2650160" cy="1207008"/>
          </a:xfrm>
          <a:prstGeom prst="rect">
            <a:avLst/>
          </a:prstGeom>
          <a:noFill/>
          <a:ln/>
        </p:spPr>
        <p:txBody>
          <a:bodyPr wrap="square" lIns="0" tIns="0" rIns="0" bIns="0" rtlCol="0" anchor="ctr"/>
          <a:lstStyle/>
          <a:p>
            <a:pPr indent="0" marL="0">
              <a:buNone/>
            </a:pPr>
            <a:endParaRPr lang="en-US" dirty="0"/>
          </a:p>
        </p:txBody>
      </p:sp>
      <p:sp>
        <p:nvSpPr>
          <p:cNvPr id="76" name="card-dcb-6"/>
          <p:cNvSpPr/>
          <p:nvPr/>
        </p:nvSpPr>
        <p:spPr>
          <a:xfrm>
            <a:off x="6178144" y="4754880"/>
            <a:ext cx="2650160" cy="1207008"/>
          </a:xfrm>
          <a:prstGeom prst="roundRect">
            <a:avLst>
              <a:gd name="adj" fmla="val 7576"/>
            </a:avLst>
          </a:prstGeom>
          <a:solidFill>
            <a:schemeClr val="bg2"/>
          </a:solidFill>
          <a:ln/>
        </p:spPr>
      </p:sp>
      <p:sp>
        <p:nvSpPr>
          <p:cNvPr id="77" name="pill-dcb-6"/>
          <p:cNvSpPr/>
          <p:nvPr/>
        </p:nvSpPr>
        <p:spPr>
          <a:xfrm>
            <a:off x="6361024" y="4882896"/>
            <a:ext cx="1024128" cy="256032"/>
          </a:xfrm>
          <a:prstGeom prst="roundRect">
            <a:avLst>
              <a:gd name="adj" fmla="val 50000"/>
            </a:avLst>
          </a:prstGeom>
          <a:solidFill>
            <a:schemeClr val="accent3"/>
          </a:solidFill>
          <a:ln/>
        </p:spPr>
      </p:sp>
      <p:sp>
        <p:nvSpPr>
          <p:cNvPr id="78" name="tag-dcb-6"/>
          <p:cNvSpPr txBox="1"/>
          <p:nvPr/>
        </p:nvSpPr>
        <p:spPr>
          <a:xfrm>
            <a:off x="6361024"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7 of 8</a:t>
            </a:r>
            <a:endParaRPr lang="en-US" sz="1050" dirty="0"/>
          </a:p>
        </p:txBody>
      </p:sp>
      <p:sp>
        <p:nvSpPr>
          <p:cNvPr id="79" name="ref-dcb-6"/>
          <p:cNvSpPr txBox="1"/>
          <p:nvPr/>
        </p:nvSpPr>
        <p:spPr>
          <a:xfrm>
            <a:off x="6361024"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7" action="ppaction://hlinksldjump" tooltip="Go to 2 Samuel 12 (slide 26)">
                  <a:extLst>
                    <a:ext uri="{A12FA001-AC4F-418D-AE19-62706E023703}">
                      <ahyp:hlinkClr xmlns:ahyp="http://schemas.microsoft.com/office/drawing/2018/hyperlinkcolor" val="tx"/>
                    </a:ext>
                  </a:extLst>
                </a:hlinkClick>
              </a:rPr>
              <a:t>2 Samuel 12</a:t>
            </a:r>
            <a:endParaRPr lang="en-US" sz="1800" dirty="0"/>
          </a:p>
        </p:txBody>
      </p:sp>
      <p:sp>
        <p:nvSpPr>
          <p:cNvPr id="80" name="date-dcb-6"/>
          <p:cNvSpPr txBox="1"/>
          <p:nvPr/>
        </p:nvSpPr>
        <p:spPr>
          <a:xfrm>
            <a:off x="7476592"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991 BC</a:t>
            </a:r>
            <a:endParaRPr lang="en-US" sz="1100" dirty="0"/>
          </a:p>
        </p:txBody>
      </p:sp>
      <p:sp>
        <p:nvSpPr>
          <p:cNvPr id="81" name="title-dcb-6"/>
          <p:cNvSpPr txBox="1"/>
          <p:nvPr/>
        </p:nvSpPr>
        <p:spPr>
          <a:xfrm>
            <a:off x="6361024"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Nathan; Child Dies</a:t>
            </a:r>
            <a:endParaRPr lang="en-US" sz="1300" dirty="0"/>
          </a:p>
        </p:txBody>
      </p:sp>
      <p:sp>
        <p:nvSpPr>
          <p:cNvPr id="82" name="link-dcb-6">
            <a:hlinkClick r:id="rId37" tooltip="Go to 2 Samuel 12 (slide 26)" action="ppaction://hlinksldjump"/>
          </p:cNvPr>
          <p:cNvSpPr txBox="1"/>
          <p:nvPr/>
        </p:nvSpPr>
        <p:spPr>
          <a:xfrm>
            <a:off x="6178144" y="4754880"/>
            <a:ext cx="2650160" cy="1207008"/>
          </a:xfrm>
          <a:prstGeom prst="rect">
            <a:avLst/>
          </a:prstGeom>
          <a:noFill/>
          <a:ln/>
        </p:spPr>
        <p:txBody>
          <a:bodyPr wrap="square" lIns="0" tIns="0" rIns="0" bIns="0" rtlCol="0" anchor="ctr"/>
          <a:lstStyle/>
          <a:p>
            <a:pPr indent="0" marL="0">
              <a:buNone/>
            </a:pPr>
            <a:endParaRPr lang="en-US" dirty="0"/>
          </a:p>
        </p:txBody>
      </p:sp>
      <p:sp>
        <p:nvSpPr>
          <p:cNvPr id="83" name="card-dcb-7"/>
          <p:cNvSpPr/>
          <p:nvPr/>
        </p:nvSpPr>
        <p:spPr>
          <a:xfrm>
            <a:off x="8992895" y="4754880"/>
            <a:ext cx="2650160" cy="1207008"/>
          </a:xfrm>
          <a:prstGeom prst="roundRect">
            <a:avLst>
              <a:gd name="adj" fmla="val 7576"/>
            </a:avLst>
          </a:prstGeom>
          <a:solidFill>
            <a:schemeClr val="bg2"/>
          </a:solidFill>
          <a:ln/>
        </p:spPr>
      </p:sp>
      <p:sp>
        <p:nvSpPr>
          <p:cNvPr id="84" name="pill-dcb-7"/>
          <p:cNvSpPr/>
          <p:nvPr/>
        </p:nvSpPr>
        <p:spPr>
          <a:xfrm>
            <a:off x="9175775" y="4882896"/>
            <a:ext cx="1024128" cy="256032"/>
          </a:xfrm>
          <a:prstGeom prst="roundRect">
            <a:avLst>
              <a:gd name="adj" fmla="val 50000"/>
            </a:avLst>
          </a:prstGeom>
          <a:solidFill>
            <a:schemeClr val="accent3"/>
          </a:solidFill>
          <a:ln/>
        </p:spPr>
      </p:sp>
      <p:sp>
        <p:nvSpPr>
          <p:cNvPr id="85" name="tag-dcb-7"/>
          <p:cNvSpPr txBox="1"/>
          <p:nvPr/>
        </p:nvSpPr>
        <p:spPr>
          <a:xfrm>
            <a:off x="9175775"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8 of 8</a:t>
            </a:r>
            <a:endParaRPr lang="en-US" sz="1050" dirty="0"/>
          </a:p>
        </p:txBody>
      </p:sp>
      <p:sp>
        <p:nvSpPr>
          <p:cNvPr id="86" name="ref-dcb-7"/>
          <p:cNvSpPr txBox="1"/>
          <p:nvPr/>
        </p:nvSpPr>
        <p:spPr>
          <a:xfrm>
            <a:off x="9175775"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8" action="ppaction://hlinksldjump" tooltip="Go to Zechariah 5 (slide 28)">
                  <a:extLst>
                    <a:ext uri="{A12FA001-AC4F-418D-AE19-62706E023703}">
                      <ahyp:hlinkClr xmlns:ahyp="http://schemas.microsoft.com/office/drawing/2018/hyperlinkcolor" val="tx"/>
                    </a:ext>
                  </a:extLst>
                </a:hlinkClick>
              </a:rPr>
              <a:t>Zechariah 5</a:t>
            </a:r>
            <a:endParaRPr lang="en-US" sz="1800" dirty="0"/>
          </a:p>
        </p:txBody>
      </p:sp>
      <p:sp>
        <p:nvSpPr>
          <p:cNvPr id="87" name="date-dcb-7"/>
          <p:cNvSpPr txBox="1"/>
          <p:nvPr/>
        </p:nvSpPr>
        <p:spPr>
          <a:xfrm>
            <a:off x="10291343"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519 BC</a:t>
            </a:r>
            <a:endParaRPr lang="en-US" sz="1100" dirty="0"/>
          </a:p>
        </p:txBody>
      </p:sp>
      <p:sp>
        <p:nvSpPr>
          <p:cNvPr id="88" name="title-dcb-7"/>
          <p:cNvSpPr txBox="1"/>
          <p:nvPr/>
        </p:nvSpPr>
        <p:spPr>
          <a:xfrm>
            <a:off x="9175775"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Flying Scroll; Ephah</a:t>
            </a:r>
            <a:endParaRPr lang="en-US" sz="1300" dirty="0"/>
          </a:p>
        </p:txBody>
      </p:sp>
      <p:sp>
        <p:nvSpPr>
          <p:cNvPr id="89" name="link-dcb-7">
            <a:hlinkClick r:id="rId38" tooltip="Go to Zechariah 5 (slide 28)" action="ppaction://hlinksldjump"/>
          </p:cNvPr>
          <p:cNvSpPr txBox="1"/>
          <p:nvPr/>
        </p:nvSpPr>
        <p:spPr>
          <a:xfrm>
            <a:off x="8992895" y="4754880"/>
            <a:ext cx="2650160" cy="1207008"/>
          </a:xfrm>
          <a:prstGeom prst="rect">
            <a:avLst/>
          </a:prstGeom>
          <a:noFill/>
          <a:ln/>
        </p:spPr>
        <p:txBody>
          <a:bodyPr wrap="square" lIns="0" tIns="0" rIns="0" bIns="0" rtlCol="0" anchor="ctr"/>
          <a:lstStyle/>
          <a:p>
            <a:pPr indent="0" marL="0">
              <a:buNone/>
            </a:pPr>
            <a:endParaRPr lang="en-US"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CONTENTS  ·  CLICK ANY ITEM TO JUMP TO IT</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Connections Across Today's Chapters</a:t>
            </a:r>
            <a:endParaRPr lang="en-US" sz="3600" dirty="0"/>
          </a:p>
        </p:txBody>
      </p:sp>
      <p:sp>
        <p:nvSpPr>
          <p:cNvPr id="4" name="toc-card-0"/>
          <p:cNvSpPr/>
          <p:nvPr/>
        </p:nvSpPr>
        <p:spPr>
          <a:xfrm>
            <a:off x="548640"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5" name="icon-bg-users"/>
          <p:cNvSpPr/>
          <p:nvPr/>
        </p:nvSpPr>
        <p:spPr>
          <a:xfrm>
            <a:off x="1512532" y="2103120"/>
            <a:ext cx="640080" cy="640080"/>
          </a:xfrm>
          <a:prstGeom prst="ellipse">
            <a:avLst/>
          </a:prstGeom>
          <a:solidFill>
            <a:schemeClr val="accent2"/>
          </a:solidFill>
          <a:ln/>
        </p:spPr>
      </p:sp>
      <p:pic>
        <p:nvPicPr>
          <p:cNvPr id="6" name="icon-users" descr="users">    </p:cNvPr>
          <p:cNvPicPr>
            <a:picLocks noChangeAspect="1"/>
          </p:cNvPicPr>
          <p:nvPr/>
        </p:nvPicPr>
        <p:blipFill>
          <a:blip r:embed="rId1"/>
          <a:stretch>
            <a:fillRect/>
          </a:stretch>
        </p:blipFill>
        <p:spPr>
          <a:xfrm>
            <a:off x="1656550" y="2247138"/>
            <a:ext cx="352044" cy="352044"/>
          </a:xfrm>
          <a:prstGeom prst="rect">
            <a:avLst/>
          </a:prstGeom>
        </p:spPr>
      </p:pic>
      <p:sp>
        <p:nvSpPr>
          <p:cNvPr id="7" name="toc-label-0"/>
          <p:cNvSpPr txBox="1"/>
          <p:nvPr/>
        </p:nvSpPr>
        <p:spPr>
          <a:xfrm>
            <a:off x="731520"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3" action="ppaction://hlinksldjump" tooltip="Go to People (slide 31)">
                  <a:extLst>
                    <a:ext uri="{A12FA001-AC4F-418D-AE19-62706E023703}">
                      <ahyp:hlinkClr xmlns:ahyp="http://schemas.microsoft.com/office/drawing/2018/hyperlinkcolor" val="tx"/>
                    </a:ext>
                  </a:extLst>
                </a:hlinkClick>
              </a:rPr>
              <a:t>People</a:t>
            </a:r>
            <a:endParaRPr lang="en-US" sz="2200" dirty="0"/>
          </a:p>
        </p:txBody>
      </p:sp>
      <p:sp>
        <p:nvSpPr>
          <p:cNvPr id="8" name="toc-items-0"/>
          <p:cNvSpPr txBox="1"/>
          <p:nvPr/>
        </p:nvSpPr>
        <p:spPr>
          <a:xfrm>
            <a:off x="685800"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300" u="sng" dirty="0">
                <a:solidFill>
                  <a:schemeClr val="accent5"/>
                </a:solidFill>
                <a:hlinkClick r:id="rId33" action="ppaction://hlinksldjump" tooltip="Go to slide 31">
                  <a:extLst>
                    <a:ext uri="{A12FA001-AC4F-418D-AE19-62706E023703}">
                      <ahyp:hlinkClr xmlns:ahyp="http://schemas.microsoft.com/office/drawing/2018/hyperlinkcolor" val="tx"/>
                    </a:ext>
                  </a:extLst>
                </a:hlinkClick>
              </a:rPr>
              <a:t>Kings humbled before God</a:t>
            </a:r>
            <a:endParaRPr lang="en-US" sz="1300" dirty="0"/>
          </a:p>
          <a:p>
            <a:pPr marL="139700" indent="-139700">
              <a:spcAft>
                <a:spcPts val="600"/>
              </a:spcAft>
              <a:buSzPct val="100000"/>
              <a:buChar char="•"/>
            </a:pPr>
            <a:r>
              <a:rPr lang="en-US" sz="1300" u="sng" dirty="0">
                <a:solidFill>
                  <a:schemeClr val="accent5"/>
                </a:solidFill>
                <a:hlinkClick r:id="rId33" action="ppaction://hlinksldjump" tooltip="Go to slide 31">
                  <a:extLst>
                    <a:ext uri="{A12FA001-AC4F-418D-AE19-62706E023703}">
                      <ahyp:hlinkClr xmlns:ahyp="http://schemas.microsoft.com/office/drawing/2018/hyperlinkcolor" val="tx"/>
                    </a:ext>
                  </a:extLst>
                </a:hlinkClick>
              </a:rPr>
              <a:t>Prophets who brought…</a:t>
            </a:r>
            <a:endParaRPr lang="en-US" sz="1300" dirty="0"/>
          </a:p>
          <a:p>
            <a:pPr marL="139700" indent="-139700">
              <a:spcAft>
                <a:spcPts val="600"/>
              </a:spcAft>
              <a:buSzPct val="100000"/>
              <a:buChar char="•"/>
            </a:pPr>
            <a:r>
              <a:rPr lang="en-US" sz="1300" u="sng" dirty="0">
                <a:solidFill>
                  <a:schemeClr val="accent5"/>
                </a:solidFill>
                <a:hlinkClick r:id="rId33" action="ppaction://hlinksldjump" tooltip="Go to slide 31">
                  <a:extLst>
                    <a:ext uri="{A12FA001-AC4F-418D-AE19-62706E023703}">
                      <ahyp:hlinkClr xmlns:ahyp="http://schemas.microsoft.com/office/drawing/2018/hyperlinkcolor" val="tx"/>
                    </a:ext>
                  </a:extLst>
                </a:hlinkClick>
              </a:rPr>
              <a:t>Hezekiah’s generation</a:t>
            </a:r>
            <a:endParaRPr lang="en-US" sz="1300" dirty="0"/>
          </a:p>
          <a:p>
            <a:pPr marL="139700" indent="-139700">
              <a:spcAft>
                <a:spcPts val="600"/>
              </a:spcAft>
              <a:buSzPct val="100000"/>
              <a:buChar char="•"/>
            </a:pPr>
            <a:r>
              <a:rPr lang="en-US" sz="1300" u="sng" dirty="0">
                <a:solidFill>
                  <a:schemeClr val="accent5"/>
                </a:solidFill>
                <a:hlinkClick r:id="rId34" action="ppaction://hlinksldjump" tooltip="Go to slide 32">
                  <a:extLst>
                    <a:ext uri="{A12FA001-AC4F-418D-AE19-62706E023703}">
                      <ahyp:hlinkClr xmlns:ahyp="http://schemas.microsoft.com/office/drawing/2018/hyperlinkcolor" val="tx"/>
                    </a:ext>
                  </a:extLst>
                </a:hlinkClick>
              </a:rPr>
              <a:t>Paul and Barnabas</a:t>
            </a:r>
            <a:endParaRPr lang="en-US" sz="1300" dirty="0"/>
          </a:p>
          <a:p>
            <a:pPr marL="139700" indent="-139700">
              <a:spcAft>
                <a:spcPts val="600"/>
              </a:spcAft>
              <a:buSzPct val="100000"/>
              <a:buChar char="•"/>
            </a:pPr>
            <a:r>
              <a:rPr lang="en-US" sz="1300" u="sng" dirty="0">
                <a:solidFill>
                  <a:schemeClr val="accent5"/>
                </a:solidFill>
                <a:hlinkClick r:id="rId34" action="ppaction://hlinksldjump" tooltip="Go to slide 32">
                  <a:extLst>
                    <a:ext uri="{A12FA001-AC4F-418D-AE19-62706E023703}">
                      <ahyp:hlinkClr xmlns:ahyp="http://schemas.microsoft.com/office/drawing/2018/hyperlinkcolor" val="tx"/>
                    </a:ext>
                  </a:extLst>
                </a:hlinkClick>
              </a:rPr>
              <a:t>Moses and the law given…</a:t>
            </a:r>
            <a:endParaRPr lang="en-US" sz="1300" dirty="0"/>
          </a:p>
          <a:p>
            <a:pPr marL="139700" indent="-139700">
              <a:spcAft>
                <a:spcPts val="600"/>
              </a:spcAft>
              <a:buSzPct val="100000"/>
              <a:buChar char="•"/>
            </a:pPr>
            <a:r>
              <a:rPr lang="en-US" sz="1300" u="sng" dirty="0">
                <a:solidFill>
                  <a:schemeClr val="accent5"/>
                </a:solidFill>
                <a:hlinkClick r:id="rId34" action="ppaction://hlinksldjump" tooltip="Go to slide 32">
                  <a:extLst>
                    <a:ext uri="{A12FA001-AC4F-418D-AE19-62706E023703}">
                      <ahyp:hlinkClr xmlns:ahyp="http://schemas.microsoft.com/office/drawing/2018/hyperlinkcolor" val="tx"/>
                    </a:ext>
                  </a:extLst>
                </a:hlinkClick>
              </a:rPr>
              <a:t>Fathers, children, and…</a:t>
            </a:r>
            <a:endParaRPr lang="en-US" sz="1300" dirty="0"/>
          </a:p>
        </p:txBody>
      </p:sp>
      <p:sp>
        <p:nvSpPr>
          <p:cNvPr id="9" name="toc-card-1"/>
          <p:cNvSpPr/>
          <p:nvPr/>
        </p:nvSpPr>
        <p:spPr>
          <a:xfrm>
            <a:off x="3390824"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10" name="icon-bg-hour"/>
          <p:cNvSpPr/>
          <p:nvPr/>
        </p:nvSpPr>
        <p:spPr>
          <a:xfrm>
            <a:off x="4354716" y="2103120"/>
            <a:ext cx="640080" cy="640080"/>
          </a:xfrm>
          <a:prstGeom prst="ellipse">
            <a:avLst/>
          </a:prstGeom>
          <a:solidFill>
            <a:schemeClr val="accent2"/>
          </a:solidFill>
          <a:ln/>
        </p:spPr>
      </p:sp>
      <p:pic>
        <p:nvPicPr>
          <p:cNvPr id="11" name="icon-hour" descr="hour">    </p:cNvPr>
          <p:cNvPicPr>
            <a:picLocks noChangeAspect="1"/>
          </p:cNvPicPr>
          <p:nvPr/>
        </p:nvPicPr>
        <p:blipFill>
          <a:blip r:embed="rId9"/>
          <a:stretch>
            <a:fillRect/>
          </a:stretch>
        </p:blipFill>
        <p:spPr>
          <a:xfrm>
            <a:off x="4498734" y="2247138"/>
            <a:ext cx="352044" cy="352044"/>
          </a:xfrm>
          <a:prstGeom prst="rect">
            <a:avLst/>
          </a:prstGeom>
        </p:spPr>
      </p:pic>
      <p:sp>
        <p:nvSpPr>
          <p:cNvPr id="12" name="toc-label-1"/>
          <p:cNvSpPr txBox="1"/>
          <p:nvPr/>
        </p:nvSpPr>
        <p:spPr>
          <a:xfrm>
            <a:off x="3573704"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5" action="ppaction://hlinksldjump" tooltip="Go to Chronology (slide 33)">
                  <a:extLst>
                    <a:ext uri="{A12FA001-AC4F-418D-AE19-62706E023703}">
                      <ahyp:hlinkClr xmlns:ahyp="http://schemas.microsoft.com/office/drawing/2018/hyperlinkcolor" val="tx"/>
                    </a:ext>
                  </a:extLst>
                </a:hlinkClick>
              </a:rPr>
              <a:t>Chronology</a:t>
            </a:r>
            <a:endParaRPr lang="en-US" sz="2200" dirty="0"/>
          </a:p>
        </p:txBody>
      </p:sp>
      <p:sp>
        <p:nvSpPr>
          <p:cNvPr id="13" name="toc-items-1"/>
          <p:cNvSpPr txBox="1"/>
          <p:nvPr/>
        </p:nvSpPr>
        <p:spPr>
          <a:xfrm>
            <a:off x="3527984"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300" u="sng" dirty="0">
                <a:solidFill>
                  <a:schemeClr val="accent5"/>
                </a:solidFill>
                <a:hlinkClick r:id="rId35" action="ppaction://hlinksldjump" tooltip="Go to slide 33">
                  <a:extLst>
                    <a:ext uri="{A12FA001-AC4F-418D-AE19-62706E023703}">
                      <ahyp:hlinkClr xmlns:ahyp="http://schemas.microsoft.com/office/drawing/2018/hyperlinkcolor" val="tx"/>
                    </a:ext>
                  </a:extLst>
                </a:hlinkClick>
              </a:rPr>
              <a:t>Timeline of the chapters</a:t>
            </a:r>
            <a:endParaRPr lang="en-US" sz="1300" dirty="0"/>
          </a:p>
          <a:p>
            <a:pPr marL="139700" indent="-139700">
              <a:spcAft>
                <a:spcPts val="600"/>
              </a:spcAft>
              <a:buSzPct val="100000"/>
              <a:buChar char="•"/>
            </a:pPr>
            <a:r>
              <a:rPr lang="en-US" sz="1300" u="sng" dirty="0">
                <a:solidFill>
                  <a:schemeClr val="accent5"/>
                </a:solidFill>
                <a:hlinkClick r:id="rId36" action="ppaction://hlinksldjump" tooltip="Go to slide 34">
                  <a:extLst>
                    <a:ext uri="{A12FA001-AC4F-418D-AE19-62706E023703}">
                      <ahyp:hlinkClr xmlns:ahyp="http://schemas.microsoft.com/office/drawing/2018/hyperlinkcolor" val="tx"/>
                    </a:ext>
                  </a:extLst>
                </a:hlinkClick>
              </a:rPr>
              <a:t>David and the law</a:t>
            </a:r>
            <a:endParaRPr lang="en-US" sz="1300" dirty="0"/>
          </a:p>
          <a:p>
            <a:pPr marL="139700" indent="-139700">
              <a:spcAft>
                <a:spcPts val="600"/>
              </a:spcAft>
              <a:buSzPct val="100000"/>
              <a:buChar char="•"/>
            </a:pPr>
            <a:r>
              <a:rPr lang="en-US" sz="1300" u="sng" dirty="0">
                <a:solidFill>
                  <a:schemeClr val="accent5"/>
                </a:solidFill>
                <a:hlinkClick r:id="rId36" action="ppaction://hlinksldjump" tooltip="Go to slide 34">
                  <a:extLst>
                    <a:ext uri="{A12FA001-AC4F-418D-AE19-62706E023703}">
                      <ahyp:hlinkClr xmlns:ahyp="http://schemas.microsoft.com/office/drawing/2018/hyperlinkcolor" val="tx"/>
                    </a:ext>
                  </a:extLst>
                </a:hlinkClick>
              </a:rPr>
              <a:t>The Assyrian age</a:t>
            </a:r>
            <a:endParaRPr lang="en-US" sz="1300" dirty="0"/>
          </a:p>
          <a:p>
            <a:pPr marL="139700" indent="-139700">
              <a:spcAft>
                <a:spcPts val="600"/>
              </a:spcAft>
              <a:buSzPct val="100000"/>
              <a:buChar char="•"/>
            </a:pPr>
            <a:r>
              <a:rPr lang="en-US" sz="1300" u="sng" dirty="0">
                <a:solidFill>
                  <a:schemeClr val="accent5"/>
                </a:solidFill>
                <a:hlinkClick r:id="rId36" action="ppaction://hlinksldjump" tooltip="Go to slide 34">
                  <a:extLst>
                    <a:ext uri="{A12FA001-AC4F-418D-AE19-62706E023703}">
                      <ahyp:hlinkClr xmlns:ahyp="http://schemas.microsoft.com/office/drawing/2018/hyperlinkcolor" val="tx"/>
                    </a:ext>
                  </a:extLst>
                </a:hlinkClick>
              </a:rPr>
              <a:t>After the exile</a:t>
            </a:r>
            <a:endParaRPr lang="en-US" sz="1300" dirty="0"/>
          </a:p>
          <a:p>
            <a:pPr marL="139700" indent="-139700">
              <a:spcAft>
                <a:spcPts val="600"/>
              </a:spcAft>
              <a:buSzPct val="100000"/>
              <a:buChar char="•"/>
            </a:pPr>
            <a:r>
              <a:rPr lang="en-US" sz="1300" u="sng" dirty="0">
                <a:solidFill>
                  <a:schemeClr val="accent5"/>
                </a:solidFill>
                <a:hlinkClick r:id="rId36" action="ppaction://hlinksldjump" tooltip="Go to slide 34">
                  <a:extLst>
                    <a:ext uri="{A12FA001-AC4F-418D-AE19-62706E023703}">
                      <ahyp:hlinkClr xmlns:ahyp="http://schemas.microsoft.com/office/drawing/2018/hyperlinkcolor" val="tx"/>
                    </a:ext>
                  </a:extLst>
                </a:hlinkClick>
              </a:rPr>
              <a:t>The early church</a:t>
            </a:r>
            <a:endParaRPr lang="en-US" sz="1300" dirty="0"/>
          </a:p>
        </p:txBody>
      </p:sp>
      <p:sp>
        <p:nvSpPr>
          <p:cNvPr id="14" name="toc-card-2"/>
          <p:cNvSpPr/>
          <p:nvPr/>
        </p:nvSpPr>
        <p:spPr>
          <a:xfrm>
            <a:off x="6233008"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15" name="icon-bg-map"/>
          <p:cNvSpPr/>
          <p:nvPr/>
        </p:nvSpPr>
        <p:spPr>
          <a:xfrm>
            <a:off x="7196900" y="2103120"/>
            <a:ext cx="640080" cy="640080"/>
          </a:xfrm>
          <a:prstGeom prst="ellipse">
            <a:avLst/>
          </a:prstGeom>
          <a:solidFill>
            <a:schemeClr val="accent2"/>
          </a:solidFill>
          <a:ln/>
        </p:spPr>
      </p:sp>
      <p:pic>
        <p:nvPicPr>
          <p:cNvPr id="16" name="icon-map" descr="map">    </p:cNvPr>
          <p:cNvPicPr>
            <a:picLocks noChangeAspect="1"/>
          </p:cNvPicPr>
          <p:nvPr/>
        </p:nvPicPr>
        <p:blipFill>
          <a:blip r:embed="rId16"/>
          <a:stretch>
            <a:fillRect/>
          </a:stretch>
        </p:blipFill>
        <p:spPr>
          <a:xfrm>
            <a:off x="7340917" y="2247138"/>
            <a:ext cx="352044" cy="352044"/>
          </a:xfrm>
          <a:prstGeom prst="rect">
            <a:avLst/>
          </a:prstGeom>
        </p:spPr>
      </p:pic>
      <p:sp>
        <p:nvSpPr>
          <p:cNvPr id="17" name="toc-label-2"/>
          <p:cNvSpPr txBox="1"/>
          <p:nvPr/>
        </p:nvSpPr>
        <p:spPr>
          <a:xfrm>
            <a:off x="6415888"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7" action="ppaction://hlinksldjump" tooltip="Go to Geography (slide 35)">
                  <a:extLst>
                    <a:ext uri="{A12FA001-AC4F-418D-AE19-62706E023703}">
                      <ahyp:hlinkClr xmlns:ahyp="http://schemas.microsoft.com/office/drawing/2018/hyperlinkcolor" val="tx"/>
                    </a:ext>
                  </a:extLst>
                </a:hlinkClick>
              </a:rPr>
              <a:t>Geography</a:t>
            </a:r>
            <a:endParaRPr lang="en-US" sz="2200" dirty="0"/>
          </a:p>
        </p:txBody>
      </p:sp>
      <p:sp>
        <p:nvSpPr>
          <p:cNvPr id="18" name="toc-items-2"/>
          <p:cNvSpPr txBox="1"/>
          <p:nvPr/>
        </p:nvSpPr>
        <p:spPr>
          <a:xfrm>
            <a:off x="6370168"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300" u="sng" dirty="0">
                <a:solidFill>
                  <a:schemeClr val="accent5"/>
                </a:solidFill>
                <a:hlinkClick r:id="rId37" action="ppaction://hlinksldjump" tooltip="Go to slide 35">
                  <a:extLst>
                    <a:ext uri="{A12FA001-AC4F-418D-AE19-62706E023703}">
                      <ahyp:hlinkClr xmlns:ahyp="http://schemas.microsoft.com/office/drawing/2018/hyperlinkcolor" val="tx"/>
                    </a:ext>
                  </a:extLst>
                </a:hlinkClick>
              </a:rPr>
              <a:t>Jerusalem and the house…</a:t>
            </a:r>
            <a:endParaRPr lang="en-US" sz="1300" dirty="0"/>
          </a:p>
          <a:p>
            <a:pPr marL="139700" indent="-139700">
              <a:spcAft>
                <a:spcPts val="600"/>
              </a:spcAft>
              <a:buSzPct val="100000"/>
              <a:buChar char="•"/>
            </a:pPr>
            <a:r>
              <a:rPr lang="en-US" sz="1300" u="sng" dirty="0">
                <a:solidFill>
                  <a:schemeClr val="accent5"/>
                </a:solidFill>
                <a:hlinkClick r:id="rId37" action="ppaction://hlinksldjump" tooltip="Go to slide 35">
                  <a:extLst>
                    <a:ext uri="{A12FA001-AC4F-418D-AE19-62706E023703}">
                      <ahyp:hlinkClr xmlns:ahyp="http://schemas.microsoft.com/office/drawing/2018/hyperlinkcolor" val="tx"/>
                    </a:ext>
                  </a:extLst>
                </a:hlinkClick>
              </a:rPr>
              <a:t>Assyria and Babylon</a:t>
            </a:r>
            <a:endParaRPr lang="en-US" sz="1300" dirty="0"/>
          </a:p>
          <a:p>
            <a:pPr marL="139700" indent="-139700">
              <a:spcAft>
                <a:spcPts val="600"/>
              </a:spcAft>
              <a:buSzPct val="100000"/>
              <a:buChar char="•"/>
            </a:pPr>
            <a:r>
              <a:rPr lang="en-US" sz="1300" u="sng" dirty="0">
                <a:solidFill>
                  <a:schemeClr val="accent5"/>
                </a:solidFill>
                <a:hlinkClick r:id="rId37" action="ppaction://hlinksldjump" tooltip="Go to slide 35">
                  <a:extLst>
                    <a:ext uri="{A12FA001-AC4F-418D-AE19-62706E023703}">
                      <ahyp:hlinkClr xmlns:ahyp="http://schemas.microsoft.com/office/drawing/2018/hyperlinkcolor" val="tx"/>
                    </a:ext>
                  </a:extLst>
                </a:hlinkClick>
              </a:rPr>
              <a:t>Antioch and the churches…</a:t>
            </a:r>
            <a:endParaRPr lang="en-US" sz="1300" dirty="0"/>
          </a:p>
          <a:p>
            <a:pPr marL="139700" indent="-139700">
              <a:spcAft>
                <a:spcPts val="600"/>
              </a:spcAft>
              <a:buSzPct val="100000"/>
              <a:buChar char="•"/>
            </a:pPr>
            <a:r>
              <a:rPr lang="en-US" sz="1300" u="sng" dirty="0">
                <a:solidFill>
                  <a:schemeClr val="accent5"/>
                </a:solidFill>
                <a:hlinkClick r:id="rId37" action="ppaction://hlinksldjump" tooltip="Go to slide 35">
                  <a:extLst>
                    <a:ext uri="{A12FA001-AC4F-418D-AE19-62706E023703}">
                      <ahyp:hlinkClr xmlns:ahyp="http://schemas.microsoft.com/office/drawing/2018/hyperlinkcolor" val="tx"/>
                    </a:ext>
                  </a:extLst>
                </a:hlinkClick>
              </a:rPr>
              <a:t>The land of Judah and…</a:t>
            </a:r>
            <a:endParaRPr lang="en-US" sz="1300" dirty="0"/>
          </a:p>
        </p:txBody>
      </p:sp>
      <p:sp>
        <p:nvSpPr>
          <p:cNvPr id="19" name="toc-card-3"/>
          <p:cNvSpPr/>
          <p:nvPr/>
        </p:nvSpPr>
        <p:spPr>
          <a:xfrm>
            <a:off x="9075191"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20" name="icon-bg-link"/>
          <p:cNvSpPr/>
          <p:nvPr/>
        </p:nvSpPr>
        <p:spPr>
          <a:xfrm>
            <a:off x="10039083" y="2103120"/>
            <a:ext cx="640080" cy="640080"/>
          </a:xfrm>
          <a:prstGeom prst="ellipse">
            <a:avLst/>
          </a:prstGeom>
          <a:solidFill>
            <a:schemeClr val="accent2"/>
          </a:solidFill>
          <a:ln/>
        </p:spPr>
      </p:sp>
      <p:pic>
        <p:nvPicPr>
          <p:cNvPr id="21" name="icon-link" descr="link">    </p:cNvPr>
          <p:cNvPicPr>
            <a:picLocks noChangeAspect="1"/>
          </p:cNvPicPr>
          <p:nvPr/>
        </p:nvPicPr>
        <p:blipFill>
          <a:blip r:embed="rId22"/>
          <a:stretch>
            <a:fillRect/>
          </a:stretch>
        </p:blipFill>
        <p:spPr>
          <a:xfrm>
            <a:off x="10183101" y="2247138"/>
            <a:ext cx="352044" cy="352044"/>
          </a:xfrm>
          <a:prstGeom prst="rect">
            <a:avLst/>
          </a:prstGeom>
        </p:spPr>
      </p:pic>
      <p:sp>
        <p:nvSpPr>
          <p:cNvPr id="22" name="toc-label-3"/>
          <p:cNvSpPr txBox="1"/>
          <p:nvPr/>
        </p:nvSpPr>
        <p:spPr>
          <a:xfrm>
            <a:off x="9258071"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8" action="ppaction://hlinksldjump" tooltip="Go to Other Themes (slide 36)">
                  <a:extLst>
                    <a:ext uri="{A12FA001-AC4F-418D-AE19-62706E023703}">
                      <ahyp:hlinkClr xmlns:ahyp="http://schemas.microsoft.com/office/drawing/2018/hyperlinkcolor" val="tx"/>
                    </a:ext>
                  </a:extLst>
                </a:hlinkClick>
              </a:rPr>
              <a:t>Other Themes</a:t>
            </a:r>
            <a:endParaRPr lang="en-US" sz="2200" dirty="0"/>
          </a:p>
        </p:txBody>
      </p:sp>
      <p:sp>
        <p:nvSpPr>
          <p:cNvPr id="23" name="toc-items-3"/>
          <p:cNvSpPr txBox="1"/>
          <p:nvPr/>
        </p:nvSpPr>
        <p:spPr>
          <a:xfrm>
            <a:off x="9212351"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300" u="sng" dirty="0">
                <a:solidFill>
                  <a:schemeClr val="accent5"/>
                </a:solidFill>
                <a:hlinkClick r:id="rId38" action="ppaction://hlinksldjump" tooltip="Go to slide 36">
                  <a:extLst>
                    <a:ext uri="{A12FA001-AC4F-418D-AE19-62706E023703}">
                      <ahyp:hlinkClr xmlns:ahyp="http://schemas.microsoft.com/office/drawing/2018/hyperlinkcolor" val="tx"/>
                    </a:ext>
                  </a:extLst>
                </a:hlinkClick>
              </a:rPr>
              <a:t>Idolatry and the…</a:t>
            </a:r>
            <a:endParaRPr lang="en-US" sz="1300" dirty="0"/>
          </a:p>
          <a:p>
            <a:pPr marL="139700" indent="-139700">
              <a:spcAft>
                <a:spcPts val="600"/>
              </a:spcAft>
              <a:buSzPct val="100000"/>
              <a:buChar char="•"/>
            </a:pPr>
            <a:r>
              <a:rPr lang="en-US" sz="1300" u="sng" dirty="0">
                <a:solidFill>
                  <a:schemeClr val="accent5"/>
                </a:solidFill>
                <a:hlinkClick r:id="rId38" action="ppaction://hlinksldjump" tooltip="Go to slide 36">
                  <a:extLst>
                    <a:ext uri="{A12FA001-AC4F-418D-AE19-62706E023703}">
                      <ahyp:hlinkClr xmlns:ahyp="http://schemas.microsoft.com/office/drawing/2018/hyperlinkcolor" val="tx"/>
                    </a:ext>
                  </a:extLst>
                </a:hlinkClick>
              </a:rPr>
              <a:t>Turning from vanities to…</a:t>
            </a:r>
            <a:endParaRPr lang="en-US" sz="1300" dirty="0"/>
          </a:p>
          <a:p>
            <a:pPr marL="139700" indent="-139700">
              <a:spcAft>
                <a:spcPts val="600"/>
              </a:spcAft>
              <a:buSzPct val="100000"/>
              <a:buChar char="•"/>
            </a:pPr>
            <a:r>
              <a:rPr lang="en-US" sz="1300" u="sng" dirty="0">
                <a:solidFill>
                  <a:schemeClr val="accent5"/>
                </a:solidFill>
                <a:hlinkClick r:id="rId38" action="ppaction://hlinksldjump" tooltip="Go to slide 36">
                  <a:extLst>
                    <a:ext uri="{A12FA001-AC4F-418D-AE19-62706E023703}">
                      <ahyp:hlinkClr xmlns:ahyp="http://schemas.microsoft.com/office/drawing/2018/hyperlinkcolor" val="tx"/>
                    </a:ext>
                  </a:extLst>
                </a:hlinkClick>
              </a:rPr>
              <a:t>The true God alone</a:t>
            </a:r>
            <a:endParaRPr lang="en-US" sz="1300" dirty="0"/>
          </a:p>
          <a:p>
            <a:pPr marL="139700" indent="-139700">
              <a:spcAft>
                <a:spcPts val="600"/>
              </a:spcAft>
              <a:buSzPct val="100000"/>
              <a:buChar char="•"/>
            </a:pPr>
            <a:r>
              <a:rPr lang="en-US" sz="1300" u="sng" dirty="0">
                <a:solidFill>
                  <a:schemeClr val="accent5"/>
                </a:solidFill>
                <a:hlinkClick r:id="rId38" action="ppaction://hlinksldjump" tooltip="Go to slide 36">
                  <a:extLst>
                    <a:ext uri="{A12FA001-AC4F-418D-AE19-62706E023703}">
                      <ahyp:hlinkClr xmlns:ahyp="http://schemas.microsoft.com/office/drawing/2018/hyperlinkcolor" val="tx"/>
                    </a:ext>
                  </a:extLst>
                </a:hlinkClick>
              </a:rPr>
              <a:t>Adultery, stealing, and…</a:t>
            </a:r>
            <a:endParaRPr lang="en-US" sz="1300" dirty="0"/>
          </a:p>
          <a:p>
            <a:pPr marL="139700" indent="-139700">
              <a:spcAft>
                <a:spcPts val="600"/>
              </a:spcAft>
              <a:buSzPct val="100000"/>
              <a:buChar char="•"/>
            </a:pPr>
            <a:r>
              <a:rPr lang="en-US" sz="1300" u="sng" dirty="0">
                <a:solidFill>
                  <a:schemeClr val="accent5"/>
                </a:solidFill>
                <a:hlinkClick r:id="rId39" action="ppaction://hlinksldjump" tooltip="Go to slide 37">
                  <a:extLst>
                    <a:ext uri="{A12FA001-AC4F-418D-AE19-62706E023703}">
                      <ahyp:hlinkClr xmlns:ahyp="http://schemas.microsoft.com/office/drawing/2018/hyperlinkcolor" val="tx"/>
                    </a:ext>
                  </a:extLst>
                </a:hlinkClick>
              </a:rPr>
              <a:t>Grace and the new man</a:t>
            </a:r>
            <a:endParaRPr lang="en-US" sz="1300" dirty="0"/>
          </a:p>
          <a:p>
            <a:pPr marL="139700" indent="-139700">
              <a:spcAft>
                <a:spcPts val="600"/>
              </a:spcAft>
              <a:buSzPct val="100000"/>
              <a:buChar char="•"/>
            </a:pPr>
            <a:r>
              <a:rPr lang="en-US" sz="1300" u="sng" dirty="0">
                <a:solidFill>
                  <a:schemeClr val="accent5"/>
                </a:solidFill>
                <a:hlinkClick r:id="rId39" action="ppaction://hlinksldjump" tooltip="Go to slide 37">
                  <a:extLst>
                    <a:ext uri="{A12FA001-AC4F-418D-AE19-62706E023703}">
                      <ahyp:hlinkClr xmlns:ahyp="http://schemas.microsoft.com/office/drawing/2018/hyperlinkcolor" val="tx"/>
                    </a:ext>
                  </a:extLst>
                </a:hlinkClick>
              </a:rPr>
              <a:t>Prayer heard</a:t>
            </a:r>
            <a:endParaRPr lang="en-US" sz="1300" dirty="0"/>
          </a:p>
          <a:p>
            <a:pPr marL="139700" indent="-139700">
              <a:spcAft>
                <a:spcPts val="600"/>
              </a:spcAft>
              <a:buSzPct val="100000"/>
              <a:buChar char="•"/>
            </a:pPr>
            <a:r>
              <a:rPr lang="en-US" sz="1300" u="sng" dirty="0">
                <a:solidFill>
                  <a:schemeClr val="accent5"/>
                </a:solidFill>
                <a:hlinkClick r:id="rId39" action="ppaction://hlinksldjump" tooltip="Go to slide 37">
                  <a:extLst>
                    <a:ext uri="{A12FA001-AC4F-418D-AE19-62706E023703}">
                      <ahyp:hlinkClr xmlns:ahyp="http://schemas.microsoft.com/office/drawing/2018/hyperlinkcolor" val="tx"/>
                    </a:ext>
                  </a:extLst>
                </a:hlinkClick>
              </a:rPr>
              <a:t>Blessing on those who…</a:t>
            </a:r>
            <a:endParaRPr lang="en-US" sz="13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33 — Manasseh (repent) &amp; Amon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Manasseh (12/55/evil), rebuilt high places, altars to Baal, Asherim. Built altars for all the host of heaven in the two courts of the temple. Sons thru fire in valley of Ben-hinnom, all manner divination. Carved image of idol in temple. YHWH spoke, but Manasseh &amp; people paid no attention. Therefore Assyrians took him to Babylon, he repented in his distress, was brought back. Built up Jeru, removed idols. Amon (22/2/evil) killed by servants. People killed the conspirators.</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Manasseh reigned 55 years in Jerusalem. He rebuilt the high places his father Hezekiah had broken down, reared altars for Baalim, worshipped the host of heaven, and built altars in the two courts of the house of the LORD. He made his children pass through the fire, used witchcraft, and set a carved image in the house of God. When he would not hearken, the captains of the king of Assyria bound him and carried him to Babylon. In affliction he humbled himself and prayed, and God brought him back. He cast out the strange gods and repaired the altar. His son Amon did evil, humbled not himself, and was slain by his servants.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33 — Manasseh (repent) &amp; Amon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2 Kings 21:1-18. </a:t>
            </a:r>
            <a:pPr indent="0" marL="0">
              <a:spcAft>
                <a:spcPts val="1400"/>
              </a:spcAft>
              <a:buNone/>
            </a:pPr>
            <a:r>
              <a:rPr lang="en-US" sz="1700" dirty="0">
                <a:solidFill>
                  <a:schemeClr val="tx1"/>
                </a:solidFill>
              </a:rPr>
              <a:t>Manasseh was twelve years old when he began to reign, and reigned fifty and five years in Jerusalem, the same reign as vv. 1-20, in close wording. Kings does not tell the captivity, prayer, and return of vv. 11-17, and it adds the innocent blood and the coming judgment on Jerusalem.</a:t>
            </a:r>
            <a:endParaRPr lang="en-US" sz="1700" dirty="0"/>
          </a:p>
          <a:p>
            <a:pPr indent="0" marL="0">
              <a:spcAft>
                <a:spcPts val="1400"/>
              </a:spcAft>
              <a:buNone/>
            </a:pPr>
            <a:r>
              <a:rPr lang="en-US" sz="1700" b="1" dirty="0">
                <a:solidFill>
                  <a:schemeClr val="accent1"/>
                </a:solidFill>
              </a:rPr>
              <a:t>2 Kings 21:19-26. </a:t>
            </a:r>
            <a:pPr indent="0" marL="0">
              <a:spcAft>
                <a:spcPts val="1400"/>
              </a:spcAft>
              <a:buNone/>
            </a:pPr>
            <a:r>
              <a:rPr lang="en-US" sz="1700" dirty="0">
                <a:solidFill>
                  <a:schemeClr val="tx1"/>
                </a:solidFill>
              </a:rPr>
              <a:t>Amon was twenty and two years old when he began to reign, the same reign and murder of Amon as vv. 21-25.</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1 Kings 9:3, </a:t>
            </a:r>
            <a:pPr indent="0" marL="0">
              <a:spcAft>
                <a:spcPts val="1400"/>
              </a:spcAft>
              <a:buNone/>
            </a:pPr>
            <a:r>
              <a:rPr lang="en-US" sz="1700" dirty="0">
                <a:solidFill>
                  <a:schemeClr val="tx1"/>
                </a:solidFill>
              </a:rPr>
              <a:t>cited at vv. 4, 7. I have hallowed this house, which thou hast built, to put my name there for ever, the word to Solomon that Manasseh's altars defied. 2 Chron 6:6 and 7:16 give the same promise.</a:t>
            </a:r>
            <a:endParaRPr lang="en-US" sz="1700" dirty="0"/>
          </a:p>
          <a:p>
            <a:pPr indent="0" marL="0">
              <a:spcAft>
                <a:spcPts val="1400"/>
              </a:spcAft>
              <a:buNone/>
            </a:pPr>
            <a:r>
              <a:rPr lang="en-US" sz="1700" b="1" dirty="0">
                <a:solidFill>
                  <a:schemeClr val="accent3"/>
                </a:solidFill>
              </a:rPr>
              <a:t>2 Sam 7:10, </a:t>
            </a:r>
            <a:pPr indent="0" marL="0">
              <a:spcAft>
                <a:spcPts val="1400"/>
              </a:spcAft>
              <a:buNone/>
            </a:pPr>
            <a:r>
              <a:rPr lang="en-US" sz="1700" dirty="0">
                <a:solidFill>
                  <a:schemeClr val="tx1"/>
                </a:solidFill>
              </a:rPr>
              <a:t>cited at v. 8. I will appoint a place for my people Israel, and will plant them, that they may dwell in a place of their own, and move no more, the promise behind I will not remove the foot of Israel.</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1 — Gomer, Jez, Lo-ruh, Lo-amm</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Hosea son of Beeri in days of Uzziah, Jotham, Ahaz, Hezekiah of Judah &amp; Jeroboam of Israel. Take a wife of harlotry and have children of harlotry, for the land commits flagrant idolatry, forsaking YHWH. Wife Gomer the daughter of Diblaim. Son Jezreel (because of Jehu's bloodshed in Jezreel). Daughter Lo-ruhamah (no compassion). Son Lo-ammi (not my people). Yet there is promise.</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The word of the LORD came to Hosea son of Beeri in the days of Uzziah through Hezekiah of Judah and of Jeroboam of Israel. The LORD told Hosea to take a wife of whoredoms. He took Gomer the daughter of Diblaim. Her first son was named Jezreel, for God would avenge the blood of Jezreel on the house of Jehu and break the bow of Israel. A daughter was named Lo-ruhamah, for God would no more have mercy on Israel, though he would save Judah. A second son was named Lo-ammi, for ye are not my people. Yet Israel would be as the sand, called sons of the living God, and gathered under one head.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1 — Gomer, Jez, Lo-ruh, Lo-amm</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Hosea's marriage or the naming of these children.</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Rom 9:26, </a:t>
            </a:r>
            <a:pPr indent="0" marL="0">
              <a:spcAft>
                <a:spcPts val="1400"/>
              </a:spcAft>
              <a:buNone/>
            </a:pPr>
            <a:r>
              <a:rPr lang="en-US" sz="1700" dirty="0">
                <a:solidFill>
                  <a:schemeClr val="tx1"/>
                </a:solidFill>
              </a:rPr>
              <a:t>quoting v. 10. And it shall come to pass, that in the place where it was said unto them, Ye are not my people; there shall they be called the children of the living God, Paul applies it to the calling of Gentiles as well as Jews. Rom 9:25 quotes Hos 2:23.</a:t>
            </a:r>
            <a:endParaRPr lang="en-US" sz="1700" dirty="0"/>
          </a:p>
          <a:p>
            <a:pPr indent="0" marL="0">
              <a:spcAft>
                <a:spcPts val="1400"/>
              </a:spcAft>
              <a:buNone/>
            </a:pPr>
            <a:r>
              <a:rPr lang="en-US" sz="1700" b="1" dirty="0">
                <a:solidFill>
                  <a:schemeClr val="accent3"/>
                </a:solidFill>
              </a:rPr>
              <a:t>1 Pet 2:10, </a:t>
            </a:r>
            <a:pPr indent="0" marL="0">
              <a:spcAft>
                <a:spcPts val="1400"/>
              </a:spcAft>
              <a:buNone/>
            </a:pPr>
            <a:r>
              <a:rPr lang="en-US" sz="1700" dirty="0">
                <a:solidFill>
                  <a:schemeClr val="tx1"/>
                </a:solidFill>
              </a:rPr>
              <a:t>drawing on vv. 6, 9 with Hos 2:23. Which in time past were not a people, but are now the people of God: which had not obtained mercy, but now have obtained mercy, the names Lo-ruhamah and Lo-ammi reversed.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14 — 1st: Ic, Lys (stoned), Der</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Iconium. Many believed, but disbelieving Jews embittered the Gentiles against the brethren. Fled when plot to stone them became known. Lystra (lame man healed, Barnabas Zeus, Paul Hermes) Paul stoned after Jews from Antioch &amp; Iconium had won over the crowds. Derbe, then return via Lystra, Iconium, Antioch, Perga, Antioch. Report re God opened door of faith to Gentiles.</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At Iconium Paul and Barnabas spake in the synagogue, and a great multitude of Jews and Greeks believed. The unbelieving Jews stirred up the Gentiles, yet the apostles abode long, speaking boldly, with signs and wonders. When an assault was made to stone them, they fled to Lystra and Derbe. At Lystra Paul healed a lame man, and the people called Barnabas Jupiter and Paul Mercurius. The apostles rent their clothes and urged them to turn to the living God, who gave rain and fruitful seasons. Jews from Antioch and Iconium stoned Paul, but he rose up. They preached at Derbe, returned confirming the disciples, ordained elders, and sailed back to Antioch.</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14 — 1st: Ic, Lys (stoned), Der</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the work at Iconium, Lystra, and Derbe. 2 Tim 3:11 recalls the persecutions and is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Ps 146:6, </a:t>
            </a:r>
            <a:pPr indent="0" marL="0">
              <a:spcAft>
                <a:spcPts val="1400"/>
              </a:spcAft>
              <a:buNone/>
            </a:pPr>
            <a:r>
              <a:rPr lang="en-US" sz="1700" dirty="0">
                <a:solidFill>
                  <a:schemeClr val="tx1"/>
                </a:solidFill>
              </a:rPr>
              <a:t>quoted at v. 15. Which made heaven, and earth, the sea, and all that therein is, Paul and Barnabas name the living God in the psalm's words.</a:t>
            </a:r>
            <a:endParaRPr lang="en-US" sz="1700" dirty="0"/>
          </a:p>
          <a:p>
            <a:pPr indent="0" marL="0">
              <a:spcAft>
                <a:spcPts val="1400"/>
              </a:spcAft>
              <a:buNone/>
            </a:pPr>
            <a:r>
              <a:rPr lang="en-US" sz="1700" b="1" dirty="0">
                <a:solidFill>
                  <a:schemeClr val="accent3"/>
                </a:solidFill>
              </a:rPr>
              <a:t>Exod 20:11, </a:t>
            </a:r>
            <a:pPr indent="0" marL="0">
              <a:spcAft>
                <a:spcPts val="1400"/>
              </a:spcAft>
              <a:buNone/>
            </a:pPr>
            <a:r>
              <a:rPr lang="en-US" sz="1700" dirty="0">
                <a:solidFill>
                  <a:schemeClr val="tx1"/>
                </a:solidFill>
              </a:rPr>
              <a:t>quoted at v. 15. For in six days the LORD made heaven and earth, the sea, and all that in them is, the same words of creation.</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15 — Jerusalem Council</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Some from Judea taught the brethren that they must be circumcised. Paul &amp; Barnabas had a great dissension with them. Some of the Pharisees who had believed said: it is necessary to circumcise them. Jerusalem council. Much debate. Peter: we could not bear the yoke. James: prophets agree, advise them about 3 things. Things contaminated by idols, fornication, strangled &amp; blood. Letter brought to Antioch by Judas &amp; Silas. Paul &amp; Barnabas dispute about John Mark. Paul takes Silas.</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Men from Judaea taught, Except ye be circumcised, ye cannot be saved. After no small dissension, Paul and Barnabas went up to Jerusalem to the apostles and elders. Believing Pharisees said the Gentiles must keep the law of Moses. Peter rose and said God gave the Gentiles the Holy Ghost, purifying their hearts by faith; why put a yoke on them? We are saved through grace, even as they. James cited the prophets on the tabernacle of David and judged that the Gentiles abstain from idols, fornication, things strangled, and blood. A letter went with Judas and Silas. Later Paul and Barnabas parted over Mark.</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15 — Jerusalem Council</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Gal 2:1-10. </a:t>
            </a:r>
            <a:pPr indent="0" marL="0">
              <a:spcAft>
                <a:spcPts val="1400"/>
              </a:spcAft>
              <a:buNone/>
            </a:pPr>
            <a:r>
              <a:rPr lang="en-US" sz="1700" dirty="0">
                <a:solidFill>
                  <a:schemeClr val="tx1"/>
                </a:solidFill>
              </a:rPr>
              <a:t>Then fourteen years after I went up again to Jerusalem with Barnabas, Paul's account of a visit about the circumcision of Gentile believers, with James, Cephas, and John. Many take it as the same council as vv. 1-29. Others place it at the famine visit of Acts 11:30, so it may belong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Amos 9:11-12, </a:t>
            </a:r>
            <a:pPr indent="0" marL="0">
              <a:spcAft>
                <a:spcPts val="1400"/>
              </a:spcAft>
              <a:buNone/>
            </a:pPr>
            <a:r>
              <a:rPr lang="en-US" sz="1700" dirty="0">
                <a:solidFill>
                  <a:schemeClr val="tx1"/>
                </a:solidFill>
              </a:rPr>
              <a:t>quoted at vv. 16-17. In that day will I raise up the tabernacle of David that is fallen, James cites the prophets. His wording, that the residue of men might seek after the Lord, follows the Greek Old Testament. The opening After this I will return may echo Jer 12:15.</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1 John 5 — Love of God: Keep His Comm</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Whoever believes that Jesus is the Christ is born of God. This is the love of God, that we keep His commandments. They are not burdensome. For whatever is born of God overcomes the world. Three that testify: the Spirit, the water, the blood, and these three are one. These things written so that you may know that you have eternal life. If see brother commit a sin not unto death (there are such sins), ask God to give life for him. Little children, guard yourselves from idols.</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Whosoever believeth that Jesus is the Christ is born of God, and he that loveth the Father loveth his children. This is the love of God, that we keep his commandments, and they are not grievous. Whatsoever is born of God overcometh the world, and the victory is our faith. Jesus came by water and blood. God hath given us eternal life, and this life is in his Son. He that hath the Son hath life. God hears prayer asked according to his will. We know the Son of God is come; he is the true God. Little children, keep yourselves from idols.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1 John 5 — Love of God: Keep His Comm</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gives this teaching in close wording. John 20:31 states a similar purpose and is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Deuteronomy 5 — Ten Commndmnts Repeat</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Hear the statutes and ordinances, that you may learn and observe them carefully. YHWH made a covenant with us at Horeb. 10 commandments repeated (No other gods. No idols. No take name of YHWH in vain. Observe sabbath day. Honor father &amp; mother. No murder. No adultery. No steal. No bear false witness. No covet). Given on 2 tablets of stone. Israel had requested that Moses go to hear all that YHWH has to say, then to repeat it to Israel.</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Moses called all Israel: Hear, O Israel. The LORD made a covenant with us in Horeb, not with our fathers only but with us who are alive this day. Then Moses repeats the ten words: no other gods, no graven image, not taking the LORD's name in vain, keeping the sabbath in memory of the bondage in Egypt, honouring father and mother, and not killing, committing adultery, stealing, bearing false witness, or desiring a neighbour's goods. The LORD wrote them in two tables of stone. The people, afraid of the great fire, asked Moses to go near and hear, and God said, O that there were such an heart in them.</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PARALLEL PASSAGES &amp; QUOTATIONS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Deuteronomy 5 — Ten Commndmnts Repeat</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100"/>
              </a:spcAft>
              <a:buNone/>
            </a:pPr>
            <a:r>
              <a:rPr lang="en-US" sz="1400" b="1" dirty="0">
                <a:solidFill>
                  <a:schemeClr val="accent1"/>
                </a:solidFill>
              </a:rPr>
              <a:t>Exod 20:1-17. </a:t>
            </a:r>
            <a:pPr indent="0" marL="0">
              <a:spcAft>
                <a:spcPts val="1100"/>
              </a:spcAft>
              <a:buNone/>
            </a:pPr>
            <a:r>
              <a:rPr lang="en-US" sz="1400" dirty="0">
                <a:solidFill>
                  <a:schemeClr val="tx1"/>
                </a:solidFill>
              </a:rPr>
              <a:t>God spake all these words, the ten words at Sinai in nearly the same wording as vv. 6-21. Here Moses repeats them. The sabbath reason differs (the bondage in Egypt in v. 15, the six days of creation in Exod 20:11), and v. 21 puts the wife before the house.</a:t>
            </a:r>
            <a:endParaRPr lang="en-US" sz="1400" dirty="0"/>
          </a:p>
          <a:p>
            <a:pPr indent="0" marL="0">
              <a:spcAft>
                <a:spcPts val="1100"/>
              </a:spcAft>
              <a:buNone/>
            </a:pPr>
            <a:r>
              <a:rPr lang="en-US" sz="1400" b="1" dirty="0">
                <a:solidFill>
                  <a:schemeClr val="accent1"/>
                </a:solidFill>
              </a:rPr>
              <a:t>Exod 20:18-21. </a:t>
            </a:r>
            <a:pPr indent="0" marL="0">
              <a:spcAft>
                <a:spcPts val="1100"/>
              </a:spcAft>
              <a:buNone/>
            </a:pPr>
            <a:r>
              <a:rPr lang="en-US" sz="1400" dirty="0">
                <a:solidFill>
                  <a:schemeClr val="tx1"/>
                </a:solidFill>
              </a:rPr>
              <a:t>Speak thou with us, and we will hear: but let not God speak with us, lest we die, the same request of the people at the mount as vv. 23-27.</a:t>
            </a:r>
            <a:endParaRPr lang="en-US" sz="1400" dirty="0"/>
          </a:p>
          <a:p>
            <a:pPr indent="0" marL="0">
              <a:spcAft>
                <a:spcPts val="1100"/>
              </a:spcAft>
              <a:buNone/>
            </a:pPr>
            <a:r>
              <a:rPr lang="en-US" sz="1400" b="1" dirty="0">
                <a:solidFill>
                  <a:schemeClr val="accent1"/>
                </a:solidFill>
              </a:rPr>
              <a:t>Exod 31:18. </a:t>
            </a:r>
            <a:pPr indent="0" marL="0">
              <a:spcAft>
                <a:spcPts val="1100"/>
              </a:spcAft>
              <a:buNone/>
            </a:pPr>
            <a:r>
              <a:rPr lang="en-US" sz="1400" dirty="0">
                <a:solidFill>
                  <a:schemeClr val="tx1"/>
                </a:solidFill>
              </a:rPr>
              <a:t>Two tables of testimony, tables of stone, written with the finger of God, the same giving of the tables as v. 22.</a:t>
            </a:r>
            <a:endParaRPr lang="en-US" sz="14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100"/>
              </a:spcAft>
              <a:buNone/>
            </a:pPr>
            <a:r>
              <a:rPr lang="en-US" sz="1400" b="1" dirty="0">
                <a:solidFill>
                  <a:schemeClr val="accent3"/>
                </a:solidFill>
              </a:rPr>
              <a:t>Matt 19:18-19, </a:t>
            </a:r>
            <a:pPr indent="0" marL="0">
              <a:spcAft>
                <a:spcPts val="1100"/>
              </a:spcAft>
              <a:buNone/>
            </a:pPr>
            <a:r>
              <a:rPr lang="en-US" sz="1400" dirty="0">
                <a:solidFill>
                  <a:schemeClr val="tx1"/>
                </a:solidFill>
              </a:rPr>
              <a:t>quoting vv. 16-20 (the same words stand in Exod 20:12-16). Thou shalt do no murder, Thou shalt not commit adultery, Thou shalt not steal, Thou shalt not bear false witness, Honour thy father and thy mother, Jesus answers the rich young man. Mark 10:19 and Luke 18:20 give the same list.</a:t>
            </a:r>
            <a:endParaRPr lang="en-US" sz="1400" dirty="0"/>
          </a:p>
          <a:p>
            <a:pPr indent="0" marL="0">
              <a:spcAft>
                <a:spcPts val="1100"/>
              </a:spcAft>
              <a:buNone/>
            </a:pPr>
            <a:r>
              <a:rPr lang="en-US" sz="1400" b="1" dirty="0">
                <a:solidFill>
                  <a:schemeClr val="accent3"/>
                </a:solidFill>
              </a:rPr>
              <a:t>Matt 15:4, </a:t>
            </a:r>
            <a:pPr indent="0" marL="0">
              <a:spcAft>
                <a:spcPts val="1100"/>
              </a:spcAft>
              <a:buNone/>
            </a:pPr>
            <a:r>
              <a:rPr lang="en-US" sz="1400" dirty="0">
                <a:solidFill>
                  <a:schemeClr val="tx1"/>
                </a:solidFill>
              </a:rPr>
              <a:t>quoting v. 16. For God commanded, saying, Honour thy father and mother, Jesus sets the commandment against the tradition of the elders (also Mark 7:10).</a:t>
            </a:r>
            <a:endParaRPr lang="en-US" sz="1400" dirty="0"/>
          </a:p>
          <a:p>
            <a:pPr indent="0" marL="0">
              <a:spcAft>
                <a:spcPts val="1100"/>
              </a:spcAft>
              <a:buNone/>
            </a:pPr>
            <a:r>
              <a:rPr lang="en-US" sz="1400" b="1" dirty="0">
                <a:solidFill>
                  <a:schemeClr val="accent3"/>
                </a:solidFill>
              </a:rPr>
              <a:t>Eph 6:2-3, </a:t>
            </a:r>
            <a:pPr indent="0" marL="0">
              <a:spcAft>
                <a:spcPts val="1100"/>
              </a:spcAft>
              <a:buNone/>
            </a:pPr>
            <a:r>
              <a:rPr lang="en-US" sz="1400" dirty="0">
                <a:solidFill>
                  <a:schemeClr val="tx1"/>
                </a:solidFill>
              </a:rPr>
              <a:t>quoting v. 16. Honour thy father and mother; which is the first commandment with promise; That it may be well with thee, and thou mayest live long on the earth. The words that it may go well with thee are in v. 16, not in Exod 20:12.</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PARALLEL PASSAGES &amp; QUOTATIONS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Deuteronomy 5 — Ten Commndmnts Repeat</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none-0"/>
          <p:cNvSpPr txBox="1"/>
          <p:nvPr/>
        </p:nvSpPr>
        <p:spPr>
          <a:xfrm>
            <a:off x="822960" y="2331720"/>
            <a:ext cx="4861408" cy="365760"/>
          </a:xfrm>
          <a:prstGeom prst="rect">
            <a:avLst/>
          </a:prstGeom>
          <a:noFill/>
          <a:ln/>
        </p:spPr>
        <p:txBody>
          <a:bodyPr wrap="square" lIns="0" tIns="0" rIns="0" bIns="0" rtlCol="0" anchor="t"/>
          <a:lstStyle/>
          <a:p>
            <a:pPr indent="0" marL="0">
              <a:buNone/>
            </a:pPr>
            <a:r>
              <a:rPr lang="en-US" sz="1400" i="1" dirty="0">
                <a:solidFill>
                  <a:schemeClr val="accent4"/>
                </a:solidFill>
              </a:rPr>
              <a:t>Shown on the previous slide.</a:t>
            </a:r>
            <a:endParaRPr lang="en-US" sz="14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 (continued)</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100"/>
              </a:spcAft>
              <a:buNone/>
            </a:pPr>
            <a:r>
              <a:rPr lang="en-US" sz="1400" b="1" dirty="0">
                <a:solidFill>
                  <a:schemeClr val="accent3"/>
                </a:solidFill>
              </a:rPr>
              <a:t>Matt 5:21, 27, </a:t>
            </a:r>
            <a:pPr indent="0" marL="0">
              <a:spcAft>
                <a:spcPts val="1100"/>
              </a:spcAft>
              <a:buNone/>
            </a:pPr>
            <a:r>
              <a:rPr lang="en-US" sz="1400" dirty="0">
                <a:solidFill>
                  <a:schemeClr val="tx1"/>
                </a:solidFill>
              </a:rPr>
              <a:t>quoting vv. 17-18. Thou shalt not kill and Thou shalt not commit adultery, Jesus takes both commandments to the heart.</a:t>
            </a:r>
            <a:endParaRPr lang="en-US" sz="1400" dirty="0"/>
          </a:p>
          <a:p>
            <a:pPr indent="0" marL="0">
              <a:spcAft>
                <a:spcPts val="1100"/>
              </a:spcAft>
              <a:buNone/>
            </a:pPr>
            <a:r>
              <a:rPr lang="en-US" sz="1400" b="1" dirty="0">
                <a:solidFill>
                  <a:schemeClr val="accent3"/>
                </a:solidFill>
              </a:rPr>
              <a:t>Rom 13:9, </a:t>
            </a:r>
            <a:pPr indent="0" marL="0">
              <a:spcAft>
                <a:spcPts val="1100"/>
              </a:spcAft>
              <a:buNone/>
            </a:pPr>
            <a:r>
              <a:rPr lang="en-US" sz="1400" dirty="0">
                <a:solidFill>
                  <a:schemeClr val="tx1"/>
                </a:solidFill>
              </a:rPr>
              <a:t>quoting vv. 17-21. Thou shalt not commit adultery, Thou shalt not kill, Thou shalt not steal, Thou shalt not bear false witness, Thou shalt not covet, all briefly comprehended in love of the neighbour.</a:t>
            </a:r>
            <a:endParaRPr lang="en-US" sz="1400" dirty="0"/>
          </a:p>
          <a:p>
            <a:pPr indent="0" marL="0">
              <a:spcAft>
                <a:spcPts val="1100"/>
              </a:spcAft>
              <a:buNone/>
            </a:pPr>
            <a:r>
              <a:rPr lang="en-US" sz="1400" b="1" dirty="0">
                <a:solidFill>
                  <a:schemeClr val="accent3"/>
                </a:solidFill>
              </a:rPr>
              <a:t>Rom 7:7, </a:t>
            </a:r>
            <a:pPr indent="0" marL="0">
              <a:spcAft>
                <a:spcPts val="1100"/>
              </a:spcAft>
              <a:buNone/>
            </a:pPr>
            <a:r>
              <a:rPr lang="en-US" sz="1400" dirty="0">
                <a:solidFill>
                  <a:schemeClr val="tx1"/>
                </a:solidFill>
              </a:rPr>
              <a:t>quoting v. 21. Thou shalt not covet, the commandment by which Paul knew sin.</a:t>
            </a:r>
            <a:endParaRPr lang="en-US" sz="1400" dirty="0"/>
          </a:p>
          <a:p>
            <a:pPr indent="0" marL="0">
              <a:spcAft>
                <a:spcPts val="1100"/>
              </a:spcAft>
              <a:buNone/>
            </a:pPr>
            <a:r>
              <a:rPr lang="en-US" sz="1400" b="1" dirty="0">
                <a:solidFill>
                  <a:schemeClr val="accent3"/>
                </a:solidFill>
              </a:rPr>
              <a:t>Jas 2:11, </a:t>
            </a:r>
            <a:pPr indent="0" marL="0">
              <a:spcAft>
                <a:spcPts val="1100"/>
              </a:spcAft>
              <a:buNone/>
            </a:pPr>
            <a:r>
              <a:rPr lang="en-US" sz="1400" dirty="0">
                <a:solidFill>
                  <a:schemeClr val="tx1"/>
                </a:solidFill>
              </a:rPr>
              <a:t>quoting vv. 17-18. For he that said, Do not commit adultery, said also, Do not kill, the law kept as a whole.</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Colossians 3 — New Self; Family</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Set mind on things above, not on the things on earth. Consider the members of your earthly body as dead to immorality, etc. Because of these things the wrath of God will come upon the sons of disobedience. Old behaviors vs new. Put aside anger, etc. Put on a heart of compassion, etc. Forgive as Lord forgave. Put on love. Let word of Christ dwell richly, teaching with psalms, etc. Wives: be subject. Husbands: love. Children: obedient. Fathers: no exasperate. Slaves: obey.</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If ye be risen with Christ, seek those things which are above, where Christ sitteth at the right hand of God. Your life is hid with Christ in God, and when he shall appear, ye shall appear with him in glory. Mortify therefore fornication and covetousness, which is idolatry, and put off anger, malice, and lying. Put on the new man, renewed after the image of him that created him, where Christ is all, and in all. Put on mercy, kindness, meekness, and forgiveness, and above all charity. Let the peace of God rule and the word of Christ dwell in you richly. Wives, husbands, children, fathers, and servants are each told how to live as to the Lord.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Colossians 3 — New Self; Family</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100"/>
              </a:spcAft>
              <a:buNone/>
            </a:pPr>
            <a:r>
              <a:rPr lang="en-US" sz="1400" b="1" dirty="0">
                <a:solidFill>
                  <a:schemeClr val="accent1"/>
                </a:solidFill>
              </a:rPr>
              <a:t>Eph 4:22-24. </a:t>
            </a:r>
            <a:pPr indent="0" marL="0">
              <a:spcAft>
                <a:spcPts val="1100"/>
              </a:spcAft>
              <a:buNone/>
            </a:pPr>
            <a:r>
              <a:rPr lang="en-US" sz="1400" dirty="0">
                <a:solidFill>
                  <a:schemeClr val="tx1"/>
                </a:solidFill>
              </a:rPr>
              <a:t>That ye put off concerning the former conversation the old man and that ye put on the new man, the same teaching in close wording as vv. 9-10.</a:t>
            </a:r>
            <a:endParaRPr lang="en-US" sz="1400" dirty="0"/>
          </a:p>
          <a:p>
            <a:pPr indent="0" marL="0">
              <a:spcAft>
                <a:spcPts val="1100"/>
              </a:spcAft>
              <a:buNone/>
            </a:pPr>
            <a:r>
              <a:rPr lang="en-US" sz="1400" b="1" dirty="0">
                <a:solidFill>
                  <a:schemeClr val="accent1"/>
                </a:solidFill>
              </a:rPr>
              <a:t>Eph 5:3-6. </a:t>
            </a:r>
            <a:pPr indent="0" marL="0">
              <a:spcAft>
                <a:spcPts val="1100"/>
              </a:spcAft>
              <a:buNone/>
            </a:pPr>
            <a:r>
              <a:rPr lang="en-US" sz="1400" dirty="0">
                <a:solidFill>
                  <a:schemeClr val="tx1"/>
                </a:solidFill>
              </a:rPr>
              <a:t>No whoremonger, nor unclean person, nor covetous man, who is an idolater and cometh the wrath of God upon the children of disobedience, the same list and warning as vv. 5-6.</a:t>
            </a:r>
            <a:endParaRPr lang="en-US" sz="1400" dirty="0"/>
          </a:p>
          <a:p>
            <a:pPr indent="0" marL="0">
              <a:spcAft>
                <a:spcPts val="1100"/>
              </a:spcAft>
              <a:buNone/>
            </a:pPr>
            <a:r>
              <a:rPr lang="en-US" sz="1400" b="1" dirty="0">
                <a:solidFill>
                  <a:schemeClr val="accent1"/>
                </a:solidFill>
              </a:rPr>
              <a:t>Eph 5:19-20. </a:t>
            </a:r>
            <a:pPr indent="0" marL="0">
              <a:spcAft>
                <a:spcPts val="1100"/>
              </a:spcAft>
              <a:buNone/>
            </a:pPr>
            <a:r>
              <a:rPr lang="en-US" sz="1400" dirty="0">
                <a:solidFill>
                  <a:schemeClr val="tx1"/>
                </a:solidFill>
              </a:rPr>
              <a:t>Speaking to yourselves in psalms and hymns and spiritual songs, singing and making melody in your heart to the Lord, the same words as vv. 16-17.</a:t>
            </a:r>
            <a:endParaRPr lang="en-US" sz="1400" dirty="0"/>
          </a:p>
          <a:p>
            <a:pPr indent="0" marL="0">
              <a:spcAft>
                <a:spcPts val="1100"/>
              </a:spcAft>
              <a:buNone/>
            </a:pPr>
            <a:r>
              <a:rPr lang="en-US" sz="1400" b="1" dirty="0">
                <a:solidFill>
                  <a:schemeClr val="accent1"/>
                </a:solidFill>
              </a:rPr>
              <a:t>Eph 5:22-6:9. </a:t>
            </a:r>
            <a:pPr indent="0" marL="0">
              <a:spcAft>
                <a:spcPts val="1100"/>
              </a:spcAft>
              <a:buNone/>
            </a:pPr>
            <a:r>
              <a:rPr lang="en-US" sz="1400" dirty="0">
                <a:solidFill>
                  <a:schemeClr val="tx1"/>
                </a:solidFill>
              </a:rPr>
              <a:t>Wives, submit yourselves unto your own husbands, as unto the Lord, the same household order of wives, husbands, children, fathers, servants, and masters as vv. 18-25 (and Col 4:1), in close wording.</a:t>
            </a:r>
            <a:endParaRPr lang="en-US" sz="14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100"/>
              </a:spcAft>
              <a:buNone/>
            </a:pPr>
            <a:r>
              <a:rPr lang="en-US" sz="1400" b="1" dirty="0">
                <a:solidFill>
                  <a:schemeClr val="accent3"/>
                </a:solidFill>
              </a:rPr>
              <a:t>None. </a:t>
            </a:r>
            <a:pPr indent="0" marL="0">
              <a:spcAft>
                <a:spcPts val="1100"/>
              </a:spcAft>
              <a:buNone/>
            </a:pPr>
            <a:r>
              <a:rPr lang="en-US" sz="1400" dirty="0">
                <a:solidFill>
                  <a:schemeClr val="tx1"/>
                </a:solidFill>
              </a:rPr>
              <a:t>The chapter quotes no earlier passage, and no later passage quotes its words.</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1 Chronicles 4 — Genlgy of Judah &amp; Simeon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Genealogy of Judah. Notable Hur father of Ephrathah father of Bethlehem. Notable Jabez (named by mother because she bore him in pain) who prayed for enlarged border. Notable: Othniel of Kenaz and Caleb of Jephunneh. Genealogy of Simeon, including those who destroyed Meunites in Hezekiah's day. Also 500 of Simeon who went up to Mt Seir, destroyed the remnant of the Amalekites who escaped, and have lived there to this day.</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This chapter lists more families of Judah and then of Simeon. Judah's line runs through Pharez, Hezron, and Hur the father of Beth-lehem. In the midst stands Jabez, more honourable than his brethren, whose mother named him in sorrow. He called on the God of Israel to bless him, enlarge his coast, and keep him from evil, and God granted his request. The list goes on to Caleb's family, Bithiah the daughter of Pharaoh, and the king's potters. Simeon's sons dwelt at Beer-sheba and nearby cities until David. In Hezekiah's days they took pasture at Gedor, and 500 smote the Amalekites at mount Seir.</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1 Chronicles 4 — Genlgy of Judah &amp; Simeon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Josh 19:1-9. </a:t>
            </a:r>
            <a:pPr indent="0" marL="0">
              <a:spcAft>
                <a:spcPts val="1400"/>
              </a:spcAft>
              <a:buNone/>
            </a:pPr>
            <a:r>
              <a:rPr lang="en-US" sz="1700" dirty="0">
                <a:solidFill>
                  <a:schemeClr val="tx1"/>
                </a:solidFill>
              </a:rPr>
              <a:t>They had in their inheritance Beer-sheba, or Sheba, and Moladah, the same towns of Simeon as vv. 28-33, in nearly the same order.</a:t>
            </a:r>
            <a:endParaRPr lang="en-US" sz="1700" dirty="0"/>
          </a:p>
          <a:p>
            <a:pPr indent="0" marL="0">
              <a:spcAft>
                <a:spcPts val="1400"/>
              </a:spcAft>
              <a:buNone/>
            </a:pPr>
            <a:r>
              <a:rPr lang="en-US" sz="1700" b="1" dirty="0">
                <a:solidFill>
                  <a:schemeClr val="accent1"/>
                </a:solidFill>
              </a:rPr>
              <a:t>Num 26:12-13. </a:t>
            </a:r>
            <a:pPr indent="0" marL="0">
              <a:spcAft>
                <a:spcPts val="1400"/>
              </a:spcAft>
              <a:buNone/>
            </a:pPr>
            <a:r>
              <a:rPr lang="en-US" sz="1700" dirty="0">
                <a:solidFill>
                  <a:schemeClr val="tx1"/>
                </a:solidFill>
              </a:rPr>
              <a:t>The sons of Simeon after their families: of Nemuel, the family of the Nemuelites: of Jamin, the family of the Jaminites, the same sons of Simeon as v. 24. Gen 46:10 gives a close list with Jemuel for Nemuel and Zohar for Zerah, and adds Ohad.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37 — Assyrians Destroyed</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Hezekiah sent request (by Eliakim, who was over the household, with Shebna the scribe, and elders of the priests, in sackcloth) to Isaiah to pray. Isaiah says king of Assyria will hear a rumor and flee home. Rabshakeh sends messengers to taunt further when word comes of Tirhakah king of Cush coming to fight the Assyrians. Hezekiah prays at temple. God sends word through Isaiah. Angel strikes 185,000. Sennacherib slain at Nineveh by his sons while worshiping Nisroch his god.</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When Hezekiah heard Rabshakeh's words, he rent his clothes, put on sackcloth, and went into the house of the LORD. He sent to Isaiah to pray for the remnant. Isaiah answered, Be not afraid; the LORD would send a blast upon Sennacherib, and he would fall by the sword in his own land. Sennacherib sent a letter mocking Hezekiah's trust. Hezekiah spread it before the LORD and prayed: save us, that all kingdoms may know thou art the LORD. Isaiah sent the LORD's answer: the daughter of Zion despised the proud king, and God would put his hook in his nose. That night the angel smote 185,000 Assyrians, and Sennacherib's sons slew him.</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37 — Assyrians Destroyed</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2 Kings 19:1-37. </a:t>
            </a:r>
            <a:pPr indent="0" marL="0">
              <a:spcAft>
                <a:spcPts val="1400"/>
              </a:spcAft>
              <a:buNone/>
            </a:pPr>
            <a:r>
              <a:rPr lang="en-US" sz="1700" dirty="0">
                <a:solidFill>
                  <a:schemeClr val="tx1"/>
                </a:solidFill>
              </a:rPr>
              <a:t>And it came to pass, when king Hezekiah heard it, that he rent his clothes, the same account as vv. 1-38 in nearly the same wording.</a:t>
            </a:r>
            <a:endParaRPr lang="en-US" sz="1700" dirty="0"/>
          </a:p>
          <a:p>
            <a:pPr indent="0" marL="0">
              <a:spcAft>
                <a:spcPts val="1400"/>
              </a:spcAft>
              <a:buNone/>
            </a:pPr>
            <a:r>
              <a:rPr lang="en-US" sz="1700" b="1" dirty="0">
                <a:solidFill>
                  <a:schemeClr val="accent1"/>
                </a:solidFill>
              </a:rPr>
              <a:t>2 Chron 32:20-22. </a:t>
            </a:r>
            <a:pPr indent="0" marL="0">
              <a:spcAft>
                <a:spcPts val="1400"/>
              </a:spcAft>
              <a:buNone/>
            </a:pPr>
            <a:r>
              <a:rPr lang="en-US" sz="1700" dirty="0">
                <a:solidFill>
                  <a:schemeClr val="tx1"/>
                </a:solidFill>
              </a:rPr>
              <a:t>For this cause Hezekiah the king, and the prophet Isaiah the son of Amoz, prayed and cried to heaven, the same prayer and deliverance as vv. 14-38, told briefly.</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128 — Ascents: Family Blessings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Song of Ascents. How blessed is everyone who fears YHWH, who walks in His ways. Your wife will be like a fruitful vine, your children like olive plants. YHWH bless you from Zion, may you see the prosperity of Jerusalem all the days of your life. May you see your children's children. Peace be upon Israel.</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This Song of degrees blesses every one that feareth the LORD and walketh in his ways. Such a man shall eat the labour of his hands, and it shall be well with him. His wife shall be as a fruitful vine by the sides of his house, and his children like olive plants round about his table. Thus shall the man be blessed that feareth the LORD. Then the LORD shall bless thee out of Zion, and thou shalt see the good of Jerusalem all the days of thy life. It closes with a long life and a wider hope: thou shalt see thy children's children, and peace upon Israel.</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Psalms 128 — Ascents: Family Blessings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gives this psalm or the same blessing in close wording. Ps 127 is a companion song on house and children and is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psalm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12 — Nathan; Child Dies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Nathan tells David story about rich man, poor man, and visitor. David proclaims death sentence &amp; fourfold restitution. "Thou art the man." "Sword shall not depart from your house." David acknowledges sin, Nathan says God has taken sin away but child to die. Child sick, dies on 7th day, servants afraid to tell David. Solomon born later, through Nathan named Jedidiah. Joab about to capture Rabbah, arranges for David to be present at actual victory.</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Nathan told David of a rich man who took a poor man's one little ewe lamb. David's anger was kindled: the man shall surely die and restore the lamb fourfold. Nathan said, Thou art the man. He had killed Uriah and taken his wife; so the sword would never depart from his house. David said, I have sinned against the LORD. Nathan said the LORD had put away his sin, but the child would die. David fasted and lay on the earth seven days, then the child died. He worshipped and ate: I shall go to him. Solomon was born, called Jedidiah, and David took Rabbah.</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12 — Nathan; Child Dies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1 Chron 20:1-3. </a:t>
            </a:r>
            <a:pPr indent="0" marL="0">
              <a:spcAft>
                <a:spcPts val="1400"/>
              </a:spcAft>
              <a:buNone/>
            </a:pPr>
            <a:r>
              <a:rPr lang="en-US" sz="1700" dirty="0">
                <a:solidFill>
                  <a:schemeClr val="tx1"/>
                </a:solidFill>
              </a:rPr>
              <a:t>Joab smote Rabbah, and destroyed it, the same capture of Rabbah, the crown set on David's head, and the people under saws as vv. 26-31. Chronicles does not tell the Nathan account of vv. 1-25.</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Zechariah 5 — Flying Scroll; Ephah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He sees a flying scroll, 20x10 cubits. This is the curse going over the land. Everyone who steals will be purged according to the writing on one side. Everyone who swears will be purged according to the writing on the other side. He also sees the ephah going forth. Woman sitting inside ephah (name Wickedness). 2 women with wings like a stork, they take the ephah to Shinar, where she will be set on a pedestal.</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Zechariah saw a flying roll, 20 cubits by 10. The angel said it is the curse that goeth forth over the face of the whole earth. Every one that stealeth and every one that sweareth falsely shall be cut off according to it. It shall consume the house of the thief and of the false swearer. Then the angel showed him an ephah going forth, with a talent of lead lifted up, and a woman sitting in the ephah. This is wickedness, he said, and cast the lead upon its mouth. Two women with wings like a stork lifted the ephah away to build it a house in Shinar.</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Zechariah 5 — Flying Scroll; Ephah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the vision of the flying roll or of the woman in the ephah.</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SECTIONS 2–5</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Connections Across Today's Chapters</a:t>
            </a:r>
            <a:endParaRPr lang="en-US" sz="3600" dirty="0"/>
          </a:p>
        </p:txBody>
      </p:sp>
      <p:sp>
        <p:nvSpPr>
          <p:cNvPr id="4" name="back-to-contents">
            <a:hlinkClick r:id="rId8" tooltip="Back to the Connections contents (slide 4)" action="ppaction://hlinksldjump"/>
          </p:cNvPr>
          <p:cNvSpPr txBox="1"/>
          <p:nvPr/>
        </p:nvSpPr>
        <p:spPr>
          <a:xfrm>
            <a:off x="8663026" y="457200"/>
            <a:ext cx="2011680" cy="292608"/>
          </a:xfrm>
          <a:prstGeom prst="rect">
            <a:avLst/>
          </a:prstGeom>
          <a:noFill/>
          <a:ln/>
        </p:spPr>
        <p:txBody>
          <a:bodyPr wrap="square" lIns="0" tIns="0" rIns="0" bIns="0" rtlCol="0" anchor="ctr"/>
          <a:lstStyle/>
          <a:p>
            <a:pPr algn="r" indent="0" marL="0">
              <a:buNone/>
            </a:pPr>
            <a:r>
              <a:rPr lang="en-US" sz="1200" b="1" u="sng" dirty="0">
                <a:solidFill>
                  <a:schemeClr val="accent5"/>
                </a:solidFill>
                <a:hlinkClick r:id="rId8"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con-card-0"/>
          <p:cNvSpPr/>
          <p:nvPr/>
        </p:nvSpPr>
        <p:spPr>
          <a:xfrm>
            <a:off x="548640"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6" name="icon-bg-users"/>
          <p:cNvSpPr/>
          <p:nvPr/>
        </p:nvSpPr>
        <p:spPr>
          <a:xfrm>
            <a:off x="1466812" y="3017520"/>
            <a:ext cx="731520" cy="731520"/>
          </a:xfrm>
          <a:prstGeom prst="ellipse">
            <a:avLst/>
          </a:prstGeom>
          <a:solidFill>
            <a:schemeClr val="accent2"/>
          </a:solidFill>
          <a:ln/>
        </p:spPr>
      </p:sp>
      <p:pic>
        <p:nvPicPr>
          <p:cNvPr id="7" name="icon-users" descr="users">    </p:cNvPr>
          <p:cNvPicPr>
            <a:picLocks noChangeAspect="1"/>
          </p:cNvPicPr>
          <p:nvPr/>
        </p:nvPicPr>
        <p:blipFill>
          <a:blip r:embed="rId2"/>
          <a:stretch>
            <a:fillRect/>
          </a:stretch>
        </p:blipFill>
        <p:spPr>
          <a:xfrm>
            <a:off x="1631404" y="3182112"/>
            <a:ext cx="402336" cy="402336"/>
          </a:xfrm>
          <a:prstGeom prst="rect">
            <a:avLst/>
          </a:prstGeom>
        </p:spPr>
      </p:pic>
      <p:sp>
        <p:nvSpPr>
          <p:cNvPr id="8" name="con-label-0"/>
          <p:cNvSpPr txBox="1"/>
          <p:nvPr/>
        </p:nvSpPr>
        <p:spPr>
          <a:xfrm>
            <a:off x="731520"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People</a:t>
            </a:r>
            <a:endParaRPr lang="en-US" sz="2200" dirty="0"/>
          </a:p>
        </p:txBody>
      </p:sp>
      <p:sp>
        <p:nvSpPr>
          <p:cNvPr id="9" name="con-sub-0"/>
          <p:cNvSpPr txBox="1"/>
          <p:nvPr/>
        </p:nvSpPr>
        <p:spPr>
          <a:xfrm>
            <a:off x="731520"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6 connections</a:t>
            </a:r>
            <a:endParaRPr lang="en-US" sz="1400" dirty="0"/>
          </a:p>
        </p:txBody>
      </p:sp>
      <p:sp>
        <p:nvSpPr>
          <p:cNvPr id="10" name="con-card-1"/>
          <p:cNvSpPr/>
          <p:nvPr/>
        </p:nvSpPr>
        <p:spPr>
          <a:xfrm>
            <a:off x="3390824"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11" name="icon-bg-hour"/>
          <p:cNvSpPr/>
          <p:nvPr/>
        </p:nvSpPr>
        <p:spPr>
          <a:xfrm>
            <a:off x="4308996" y="3017520"/>
            <a:ext cx="731520" cy="731520"/>
          </a:xfrm>
          <a:prstGeom prst="ellipse">
            <a:avLst/>
          </a:prstGeom>
          <a:solidFill>
            <a:schemeClr val="accent2"/>
          </a:solidFill>
          <a:ln/>
        </p:spPr>
      </p:sp>
      <p:pic>
        <p:nvPicPr>
          <p:cNvPr id="12" name="icon-hour" descr="hour">    </p:cNvPr>
          <p:cNvPicPr>
            <a:picLocks noChangeAspect="1"/>
          </p:cNvPicPr>
          <p:nvPr/>
        </p:nvPicPr>
        <p:blipFill>
          <a:blip r:embed="rId3"/>
          <a:stretch>
            <a:fillRect/>
          </a:stretch>
        </p:blipFill>
        <p:spPr>
          <a:xfrm>
            <a:off x="4473588" y="3182112"/>
            <a:ext cx="402336" cy="402336"/>
          </a:xfrm>
          <a:prstGeom prst="rect">
            <a:avLst/>
          </a:prstGeom>
        </p:spPr>
      </p:pic>
      <p:sp>
        <p:nvSpPr>
          <p:cNvPr id="13" name="con-label-1"/>
          <p:cNvSpPr txBox="1"/>
          <p:nvPr/>
        </p:nvSpPr>
        <p:spPr>
          <a:xfrm>
            <a:off x="3573704"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Chronology</a:t>
            </a:r>
            <a:endParaRPr lang="en-US" sz="2200" dirty="0"/>
          </a:p>
        </p:txBody>
      </p:sp>
      <p:sp>
        <p:nvSpPr>
          <p:cNvPr id="14" name="con-sub-1"/>
          <p:cNvSpPr txBox="1"/>
          <p:nvPr/>
        </p:nvSpPr>
        <p:spPr>
          <a:xfrm>
            <a:off x="3573704"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4 connections + timeline</a:t>
            </a:r>
            <a:endParaRPr lang="en-US" sz="1400" dirty="0"/>
          </a:p>
        </p:txBody>
      </p:sp>
      <p:sp>
        <p:nvSpPr>
          <p:cNvPr id="15" name="con-card-2"/>
          <p:cNvSpPr/>
          <p:nvPr/>
        </p:nvSpPr>
        <p:spPr>
          <a:xfrm>
            <a:off x="6233008"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16" name="icon-bg-map"/>
          <p:cNvSpPr/>
          <p:nvPr/>
        </p:nvSpPr>
        <p:spPr>
          <a:xfrm>
            <a:off x="7151180" y="3017520"/>
            <a:ext cx="731520" cy="731520"/>
          </a:xfrm>
          <a:prstGeom prst="ellipse">
            <a:avLst/>
          </a:prstGeom>
          <a:solidFill>
            <a:schemeClr val="accent2"/>
          </a:solidFill>
          <a:ln/>
        </p:spPr>
      </p:sp>
      <p:pic>
        <p:nvPicPr>
          <p:cNvPr id="17" name="icon-map" descr="map">    </p:cNvPr>
          <p:cNvPicPr>
            <a:picLocks noChangeAspect="1"/>
          </p:cNvPicPr>
          <p:nvPr/>
        </p:nvPicPr>
        <p:blipFill>
          <a:blip r:embed="rId4"/>
          <a:stretch>
            <a:fillRect/>
          </a:stretch>
        </p:blipFill>
        <p:spPr>
          <a:xfrm>
            <a:off x="7315771" y="3182112"/>
            <a:ext cx="402336" cy="402336"/>
          </a:xfrm>
          <a:prstGeom prst="rect">
            <a:avLst/>
          </a:prstGeom>
        </p:spPr>
      </p:pic>
      <p:sp>
        <p:nvSpPr>
          <p:cNvPr id="18" name="con-label-2"/>
          <p:cNvSpPr txBox="1"/>
          <p:nvPr/>
        </p:nvSpPr>
        <p:spPr>
          <a:xfrm>
            <a:off x="6415888"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Geography</a:t>
            </a:r>
            <a:endParaRPr lang="en-US" sz="2200" dirty="0"/>
          </a:p>
        </p:txBody>
      </p:sp>
      <p:sp>
        <p:nvSpPr>
          <p:cNvPr id="19" name="con-sub-2"/>
          <p:cNvSpPr txBox="1"/>
          <p:nvPr/>
        </p:nvSpPr>
        <p:spPr>
          <a:xfrm>
            <a:off x="6415888"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4 connections</a:t>
            </a:r>
            <a:endParaRPr lang="en-US" sz="1400" dirty="0"/>
          </a:p>
        </p:txBody>
      </p:sp>
      <p:sp>
        <p:nvSpPr>
          <p:cNvPr id="20" name="con-card-3"/>
          <p:cNvSpPr/>
          <p:nvPr/>
        </p:nvSpPr>
        <p:spPr>
          <a:xfrm>
            <a:off x="9075191"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21" name="icon-bg-link"/>
          <p:cNvSpPr/>
          <p:nvPr/>
        </p:nvSpPr>
        <p:spPr>
          <a:xfrm>
            <a:off x="9993363" y="3017520"/>
            <a:ext cx="731520" cy="731520"/>
          </a:xfrm>
          <a:prstGeom prst="ellipse">
            <a:avLst/>
          </a:prstGeom>
          <a:solidFill>
            <a:schemeClr val="accent2"/>
          </a:solidFill>
          <a:ln/>
        </p:spPr>
      </p:sp>
      <p:pic>
        <p:nvPicPr>
          <p:cNvPr id="22" name="icon-link" descr="link">    </p:cNvPr>
          <p:cNvPicPr>
            <a:picLocks noChangeAspect="1"/>
          </p:cNvPicPr>
          <p:nvPr/>
        </p:nvPicPr>
        <p:blipFill>
          <a:blip r:embed="rId5"/>
          <a:stretch>
            <a:fillRect/>
          </a:stretch>
        </p:blipFill>
        <p:spPr>
          <a:xfrm>
            <a:off x="10157955" y="3182112"/>
            <a:ext cx="402336" cy="402336"/>
          </a:xfrm>
          <a:prstGeom prst="rect">
            <a:avLst/>
          </a:prstGeom>
        </p:spPr>
      </p:pic>
      <p:sp>
        <p:nvSpPr>
          <p:cNvPr id="23" name="con-label-3"/>
          <p:cNvSpPr txBox="1"/>
          <p:nvPr/>
        </p:nvSpPr>
        <p:spPr>
          <a:xfrm>
            <a:off x="9258071"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Other Themes</a:t>
            </a:r>
            <a:endParaRPr lang="en-US" sz="2200" dirty="0"/>
          </a:p>
        </p:txBody>
      </p:sp>
      <p:sp>
        <p:nvSpPr>
          <p:cNvPr id="24" name="con-sub-3"/>
          <p:cNvSpPr txBox="1"/>
          <p:nvPr/>
        </p:nvSpPr>
        <p:spPr>
          <a:xfrm>
            <a:off x="9258071"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7 connections</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2) PEOPLE CONNECTIONS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People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405128"/>
          </a:xfrm>
          <a:prstGeom prst="roundRect">
            <a:avLst>
              <a:gd name="adj" fmla="val 6508"/>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Kings humbled before God:  </a:t>
            </a:r>
            <a:pPr indent="0" marL="0">
              <a:buNone/>
            </a:pPr>
            <a:r>
              <a:rPr lang="en-US" sz="1700" dirty="0">
                <a:solidFill>
                  <a:schemeClr val="tx1"/>
                </a:solidFill>
              </a:rPr>
              <a:t>Manasseh “humbled himself greatly before the God of his fathers” (2 Chron 33:12); Hezekiah “rent his clothes, and covered himself with sackcloth” (Isa 37:1); David said, “I have sinned against the LORD” (2 Sam 12:13); but Amon “humbled not himself before the LORD” (2 Chron 33:23).</a:t>
            </a:r>
            <a:endParaRPr lang="en-US" sz="1800" dirty="0"/>
          </a:p>
        </p:txBody>
      </p:sp>
      <p:sp>
        <p:nvSpPr>
          <p:cNvPr id="9" name="row-card-1"/>
          <p:cNvSpPr/>
          <p:nvPr/>
        </p:nvSpPr>
        <p:spPr>
          <a:xfrm>
            <a:off x="548640" y="3115056"/>
            <a:ext cx="11094415" cy="1405128"/>
          </a:xfrm>
          <a:prstGeom prst="roundRect">
            <a:avLst>
              <a:gd name="adj" fmla="val 6508"/>
            </a:avLst>
          </a:prstGeom>
          <a:solidFill>
            <a:schemeClr val="bg2"/>
          </a:solidFill>
          <a:ln/>
        </p:spPr>
      </p:sp>
      <p:sp>
        <p:nvSpPr>
          <p:cNvPr id="10" name="row-num-bg-1"/>
          <p:cNvSpPr/>
          <p:nvPr/>
        </p:nvSpPr>
        <p:spPr>
          <a:xfrm>
            <a:off x="822960" y="3316224"/>
            <a:ext cx="502920" cy="502920"/>
          </a:xfrm>
          <a:prstGeom prst="ellipse">
            <a:avLst/>
          </a:prstGeom>
          <a:solidFill>
            <a:schemeClr val="accent1"/>
          </a:solidFill>
          <a:ln/>
        </p:spPr>
      </p:sp>
      <p:sp>
        <p:nvSpPr>
          <p:cNvPr id="11" name="row-num-1"/>
          <p:cNvSpPr txBox="1"/>
          <p:nvPr/>
        </p:nvSpPr>
        <p:spPr>
          <a:xfrm>
            <a:off x="822960" y="3316224"/>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3224784"/>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Prophets who brought God’s word to kings:  </a:t>
            </a:r>
            <a:pPr indent="0" marL="0">
              <a:buNone/>
            </a:pPr>
            <a:r>
              <a:rPr lang="en-US" sz="1700" dirty="0">
                <a:solidFill>
                  <a:schemeClr val="tx1"/>
                </a:solidFill>
              </a:rPr>
              <a:t>“the LORD sent Nathan unto David” (2 Sam 12:1); Hezekiah sent “unto Isaiah the prophet the son of Amoz” (Isa 37:2); “the LORD spake to Manasseh, and to his people: but they would not hearken” (2 Chron 33:10); and the word came to Hosea “in the days of Uzziah, Jotham, Ahaz, and Hezekiah, kings of Judah” (Hos 1:1).</a:t>
            </a:r>
            <a:endParaRPr lang="en-US" sz="1800" dirty="0"/>
          </a:p>
        </p:txBody>
      </p:sp>
      <p:sp>
        <p:nvSpPr>
          <p:cNvPr id="13" name="row-card-2"/>
          <p:cNvSpPr/>
          <p:nvPr/>
        </p:nvSpPr>
        <p:spPr>
          <a:xfrm>
            <a:off x="548640" y="4721352"/>
            <a:ext cx="11094415" cy="1405128"/>
          </a:xfrm>
          <a:prstGeom prst="roundRect">
            <a:avLst>
              <a:gd name="adj" fmla="val 6508"/>
            </a:avLst>
          </a:prstGeom>
          <a:solidFill>
            <a:schemeClr val="bg2"/>
          </a:solidFill>
          <a:ln/>
        </p:spPr>
      </p:sp>
      <p:sp>
        <p:nvSpPr>
          <p:cNvPr id="14" name="row-num-bg-2"/>
          <p:cNvSpPr/>
          <p:nvPr/>
        </p:nvSpPr>
        <p:spPr>
          <a:xfrm>
            <a:off x="822960" y="4922520"/>
            <a:ext cx="502920" cy="502920"/>
          </a:xfrm>
          <a:prstGeom prst="ellipse">
            <a:avLst/>
          </a:prstGeom>
          <a:solidFill>
            <a:schemeClr val="accent1"/>
          </a:solidFill>
          <a:ln/>
        </p:spPr>
      </p:sp>
      <p:sp>
        <p:nvSpPr>
          <p:cNvPr id="15" name="row-num-2"/>
          <p:cNvSpPr txBox="1"/>
          <p:nvPr/>
        </p:nvSpPr>
        <p:spPr>
          <a:xfrm>
            <a:off x="822960" y="4922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4831080"/>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Hezekiah’s generation:  </a:t>
            </a:r>
            <a:pPr indent="0" marL="0">
              <a:buNone/>
            </a:pPr>
            <a:r>
              <a:rPr lang="en-US" sz="1700" dirty="0">
                <a:solidFill>
                  <a:schemeClr val="tx1"/>
                </a:solidFill>
              </a:rPr>
              <a:t>Hosea’s ministry reached into his reign (Hos 1:1); the Simeonites “came in the days of Hezekiah king of Judah, and smote their tents” (1 Chron 4:41); he prayed against Sennacherib (Isa 37:15); and his son Manasseh “built again the high places which Hezekiah his father had broken down” (2 Chron 33:3).</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2) PEOPLE CONNECTIONS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People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405128"/>
          </a:xfrm>
          <a:prstGeom prst="roundRect">
            <a:avLst>
              <a:gd name="adj" fmla="val 6508"/>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8" name="row-text-0"/>
          <p:cNvSpPr txBox="1"/>
          <p:nvPr/>
        </p:nvSpPr>
        <p:spPr>
          <a:xfrm>
            <a:off x="1554480" y="1618488"/>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Paul and Barnabas:  </a:t>
            </a:r>
            <a:pPr indent="0" marL="0">
              <a:buNone/>
            </a:pPr>
            <a:r>
              <a:rPr lang="en-US" sz="1700" dirty="0">
                <a:solidFill>
                  <a:schemeClr val="tx1"/>
                </a:solidFill>
              </a:rPr>
              <a:t>At Lystra “they called Barnabas, Jupiter; and Paul, Mercurius” (Acts 14:12); at Jerusalem the multitude “gave audience to Barnabas and Paul” (Acts 15:12); then “the contention was so sharp between them, that they departed asunder” (Acts 15:39).</a:t>
            </a:r>
            <a:endParaRPr lang="en-US" sz="1800" dirty="0"/>
          </a:p>
        </p:txBody>
      </p:sp>
      <p:sp>
        <p:nvSpPr>
          <p:cNvPr id="9" name="row-card-1"/>
          <p:cNvSpPr/>
          <p:nvPr/>
        </p:nvSpPr>
        <p:spPr>
          <a:xfrm>
            <a:off x="548640" y="3115056"/>
            <a:ext cx="11094415" cy="1405128"/>
          </a:xfrm>
          <a:prstGeom prst="roundRect">
            <a:avLst>
              <a:gd name="adj" fmla="val 6508"/>
            </a:avLst>
          </a:prstGeom>
          <a:solidFill>
            <a:schemeClr val="bg2"/>
          </a:solidFill>
          <a:ln/>
        </p:spPr>
      </p:sp>
      <p:sp>
        <p:nvSpPr>
          <p:cNvPr id="10" name="row-num-bg-1"/>
          <p:cNvSpPr/>
          <p:nvPr/>
        </p:nvSpPr>
        <p:spPr>
          <a:xfrm>
            <a:off x="822960" y="3316224"/>
            <a:ext cx="502920" cy="502920"/>
          </a:xfrm>
          <a:prstGeom prst="ellipse">
            <a:avLst/>
          </a:prstGeom>
          <a:solidFill>
            <a:schemeClr val="accent1"/>
          </a:solidFill>
          <a:ln/>
        </p:spPr>
      </p:sp>
      <p:sp>
        <p:nvSpPr>
          <p:cNvPr id="11" name="row-num-1"/>
          <p:cNvSpPr txBox="1"/>
          <p:nvPr/>
        </p:nvSpPr>
        <p:spPr>
          <a:xfrm>
            <a:off x="822960" y="3316224"/>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5</a:t>
            </a:r>
            <a:endParaRPr lang="en-US" sz="1800" dirty="0"/>
          </a:p>
        </p:txBody>
      </p:sp>
      <p:sp>
        <p:nvSpPr>
          <p:cNvPr id="12" name="row-text-1"/>
          <p:cNvSpPr txBox="1"/>
          <p:nvPr/>
        </p:nvSpPr>
        <p:spPr>
          <a:xfrm>
            <a:off x="1554480" y="3224784"/>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Moses and the law given at Horeb:  </a:t>
            </a:r>
            <a:pPr indent="0" marL="0">
              <a:buNone/>
            </a:pPr>
            <a:r>
              <a:rPr lang="en-US" sz="1700" dirty="0">
                <a:solidFill>
                  <a:schemeClr val="tx1"/>
                </a:solidFill>
              </a:rPr>
              <a:t>“The LORD our God made a covenant with us in Horeb” (Deut 5:2); at the council some said the Gentiles must “keep the law of Moses” (Acts 15:5), and James answered that “Moses of old time hath in every city them that preach him” (Acts 15:21).</a:t>
            </a:r>
            <a:endParaRPr lang="en-US" sz="1800" dirty="0"/>
          </a:p>
        </p:txBody>
      </p:sp>
      <p:sp>
        <p:nvSpPr>
          <p:cNvPr id="13" name="row-card-2"/>
          <p:cNvSpPr/>
          <p:nvPr/>
        </p:nvSpPr>
        <p:spPr>
          <a:xfrm>
            <a:off x="548640" y="4721352"/>
            <a:ext cx="11094415" cy="1405128"/>
          </a:xfrm>
          <a:prstGeom prst="roundRect">
            <a:avLst>
              <a:gd name="adj" fmla="val 6508"/>
            </a:avLst>
          </a:prstGeom>
          <a:solidFill>
            <a:schemeClr val="bg2"/>
          </a:solidFill>
          <a:ln/>
        </p:spPr>
      </p:sp>
      <p:sp>
        <p:nvSpPr>
          <p:cNvPr id="14" name="row-num-bg-2"/>
          <p:cNvSpPr/>
          <p:nvPr/>
        </p:nvSpPr>
        <p:spPr>
          <a:xfrm>
            <a:off x="822960" y="4922520"/>
            <a:ext cx="502920" cy="502920"/>
          </a:xfrm>
          <a:prstGeom prst="ellipse">
            <a:avLst/>
          </a:prstGeom>
          <a:solidFill>
            <a:schemeClr val="accent1"/>
          </a:solidFill>
          <a:ln/>
        </p:spPr>
      </p:sp>
      <p:sp>
        <p:nvSpPr>
          <p:cNvPr id="15" name="row-num-2"/>
          <p:cNvSpPr txBox="1"/>
          <p:nvPr/>
        </p:nvSpPr>
        <p:spPr>
          <a:xfrm>
            <a:off x="822960" y="4922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6</a:t>
            </a:r>
            <a:endParaRPr lang="en-US" sz="1800" dirty="0"/>
          </a:p>
        </p:txBody>
      </p:sp>
      <p:sp>
        <p:nvSpPr>
          <p:cNvPr id="16" name="row-text-2"/>
          <p:cNvSpPr txBox="1"/>
          <p:nvPr/>
        </p:nvSpPr>
        <p:spPr>
          <a:xfrm>
            <a:off x="1554480" y="4831080"/>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Fathers, children, and households:  </a:t>
            </a:r>
            <a:pPr indent="0" marL="0">
              <a:buNone/>
            </a:pPr>
            <a:r>
              <a:rPr lang="en-US" sz="1700" dirty="0">
                <a:solidFill>
                  <a:schemeClr val="tx1"/>
                </a:solidFill>
              </a:rPr>
              <a:t>“Honour thy father and thy mother” (Deut 5:16); “Children, obey your parents in all things” (Col 3:20); “thy children like olive plants round about thy table” (Psa 128:3); Jabez “was more honourable than his brethren” (1 Chron 4:9); and David’s child died on “the seventh day” (2 Sam 12:18).</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3) CHRONOLOGY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Today's Chapters in Time</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tl-line"/>
          <p:cNvSpPr/>
          <p:nvPr/>
        </p:nvSpPr>
        <p:spPr>
          <a:xfrm>
            <a:off x="731520" y="3749040"/>
            <a:ext cx="10728655" cy="0"/>
          </a:xfrm>
          <a:prstGeom prst="line">
            <a:avLst/>
          </a:prstGeom>
          <a:noFill/>
          <a:ln w="25400">
            <a:solidFill>
              <a:schemeClr val="accent4"/>
            </a:solidFill>
            <a:prstDash val="solid"/>
          </a:ln>
        </p:spPr>
      </p:sp>
      <p:sp>
        <p:nvSpPr>
          <p:cNvPr id="6" name="tl-dot-0"/>
          <p:cNvSpPr/>
          <p:nvPr/>
        </p:nvSpPr>
        <p:spPr>
          <a:xfrm>
            <a:off x="886968" y="3630168"/>
            <a:ext cx="237744" cy="237744"/>
          </a:xfrm>
          <a:prstGeom prst="ellipse">
            <a:avLst/>
          </a:prstGeom>
          <a:solidFill>
            <a:schemeClr val="accent1"/>
          </a:solidFill>
          <a:ln w="25400">
            <a:solidFill>
              <a:schemeClr val="bg1"/>
            </a:solidFill>
            <a:prstDash val="solid"/>
          </a:ln>
        </p:spPr>
      </p:sp>
      <p:sp>
        <p:nvSpPr>
          <p:cNvPr id="7" name="tl-tick-0"/>
          <p:cNvSpPr/>
          <p:nvPr/>
        </p:nvSpPr>
        <p:spPr>
          <a:xfrm>
            <a:off x="1005840" y="2971800"/>
            <a:ext cx="0" cy="640080"/>
          </a:xfrm>
          <a:prstGeom prst="line">
            <a:avLst/>
          </a:prstGeom>
          <a:noFill/>
          <a:ln w="12700">
            <a:solidFill>
              <a:schemeClr val="accent5"/>
            </a:solidFill>
            <a:prstDash val="solid"/>
          </a:ln>
        </p:spPr>
      </p:sp>
      <p:sp>
        <p:nvSpPr>
          <p:cNvPr id="8" name="tl-label-0"/>
          <p:cNvSpPr txBox="1"/>
          <p:nvPr/>
        </p:nvSpPr>
        <p:spPr>
          <a:xfrm>
            <a:off x="274320"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Deut 5</a:t>
            </a:r>
            <a:endParaRPr lang="en-US" sz="1500" dirty="0"/>
          </a:p>
          <a:p>
            <a:pPr algn="ctr" indent="0" marL="0">
              <a:buNone/>
            </a:pPr>
            <a:r>
              <a:rPr lang="en-US" sz="1200" dirty="0">
                <a:solidFill>
                  <a:schemeClr val="accent1"/>
                </a:solidFill>
              </a:rPr>
              <a:t>c. 1406 BC</a:t>
            </a:r>
            <a:endParaRPr lang="en-US" sz="1500" dirty="0"/>
          </a:p>
        </p:txBody>
      </p:sp>
      <p:sp>
        <p:nvSpPr>
          <p:cNvPr id="9" name="tl-dot-1"/>
          <p:cNvSpPr/>
          <p:nvPr/>
        </p:nvSpPr>
        <p:spPr>
          <a:xfrm>
            <a:off x="2018081" y="3630168"/>
            <a:ext cx="237744" cy="237744"/>
          </a:xfrm>
          <a:prstGeom prst="ellipse">
            <a:avLst/>
          </a:prstGeom>
          <a:solidFill>
            <a:schemeClr val="accent1"/>
          </a:solidFill>
          <a:ln w="25400">
            <a:solidFill>
              <a:schemeClr val="bg1"/>
            </a:solidFill>
            <a:prstDash val="solid"/>
          </a:ln>
        </p:spPr>
      </p:sp>
      <p:sp>
        <p:nvSpPr>
          <p:cNvPr id="10" name="tl-tick-1"/>
          <p:cNvSpPr/>
          <p:nvPr/>
        </p:nvSpPr>
        <p:spPr>
          <a:xfrm>
            <a:off x="2136953" y="3886200"/>
            <a:ext cx="0" cy="640080"/>
          </a:xfrm>
          <a:prstGeom prst="line">
            <a:avLst/>
          </a:prstGeom>
          <a:noFill/>
          <a:ln w="12700">
            <a:solidFill>
              <a:schemeClr val="accent5"/>
            </a:solidFill>
            <a:prstDash val="solid"/>
          </a:ln>
        </p:spPr>
      </p:sp>
      <p:sp>
        <p:nvSpPr>
          <p:cNvPr id="11" name="tl-label-1"/>
          <p:cNvSpPr txBox="1"/>
          <p:nvPr/>
        </p:nvSpPr>
        <p:spPr>
          <a:xfrm>
            <a:off x="1405433"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2 Sam 12</a:t>
            </a:r>
            <a:endParaRPr lang="en-US" sz="1500" dirty="0"/>
          </a:p>
          <a:p>
            <a:pPr algn="ctr" indent="0" marL="0">
              <a:buNone/>
            </a:pPr>
            <a:r>
              <a:rPr lang="en-US" sz="1200" dirty="0">
                <a:solidFill>
                  <a:schemeClr val="accent1"/>
                </a:solidFill>
              </a:rPr>
              <a:t>991 BC</a:t>
            </a:r>
            <a:endParaRPr lang="en-US" sz="1500" dirty="0"/>
          </a:p>
        </p:txBody>
      </p:sp>
      <p:sp>
        <p:nvSpPr>
          <p:cNvPr id="12" name="tl-dot-2"/>
          <p:cNvSpPr/>
          <p:nvPr/>
        </p:nvSpPr>
        <p:spPr>
          <a:xfrm>
            <a:off x="3149194" y="3630168"/>
            <a:ext cx="237744" cy="237744"/>
          </a:xfrm>
          <a:prstGeom prst="ellipse">
            <a:avLst/>
          </a:prstGeom>
          <a:solidFill>
            <a:schemeClr val="accent1"/>
          </a:solidFill>
          <a:ln w="25400">
            <a:solidFill>
              <a:schemeClr val="bg1"/>
            </a:solidFill>
            <a:prstDash val="solid"/>
          </a:ln>
        </p:spPr>
      </p:sp>
      <p:sp>
        <p:nvSpPr>
          <p:cNvPr id="13" name="tl-tick-2"/>
          <p:cNvSpPr/>
          <p:nvPr/>
        </p:nvSpPr>
        <p:spPr>
          <a:xfrm>
            <a:off x="3268066" y="2971800"/>
            <a:ext cx="0" cy="640080"/>
          </a:xfrm>
          <a:prstGeom prst="line">
            <a:avLst/>
          </a:prstGeom>
          <a:noFill/>
          <a:ln w="12700">
            <a:solidFill>
              <a:schemeClr val="accent5"/>
            </a:solidFill>
            <a:prstDash val="solid"/>
          </a:ln>
        </p:spPr>
      </p:sp>
      <p:sp>
        <p:nvSpPr>
          <p:cNvPr id="14" name="tl-label-2"/>
          <p:cNvSpPr txBox="1"/>
          <p:nvPr/>
        </p:nvSpPr>
        <p:spPr>
          <a:xfrm>
            <a:off x="2536546"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Hos 1</a:t>
            </a:r>
            <a:endParaRPr lang="en-US" sz="1500" dirty="0"/>
          </a:p>
          <a:p>
            <a:pPr algn="ctr" indent="0" marL="0">
              <a:buNone/>
            </a:pPr>
            <a:r>
              <a:rPr lang="en-US" sz="1200" dirty="0">
                <a:solidFill>
                  <a:schemeClr val="accent1"/>
                </a:solidFill>
              </a:rPr>
              <a:t>c. 755–750 BC</a:t>
            </a:r>
            <a:endParaRPr lang="en-US" sz="1500" dirty="0"/>
          </a:p>
        </p:txBody>
      </p:sp>
      <p:sp>
        <p:nvSpPr>
          <p:cNvPr id="15" name="tl-dot-3"/>
          <p:cNvSpPr/>
          <p:nvPr/>
        </p:nvSpPr>
        <p:spPr>
          <a:xfrm>
            <a:off x="4280306" y="3630168"/>
            <a:ext cx="237744" cy="237744"/>
          </a:xfrm>
          <a:prstGeom prst="ellipse">
            <a:avLst/>
          </a:prstGeom>
          <a:solidFill>
            <a:schemeClr val="accent1"/>
          </a:solidFill>
          <a:ln w="25400">
            <a:solidFill>
              <a:schemeClr val="bg1"/>
            </a:solidFill>
            <a:prstDash val="solid"/>
          </a:ln>
        </p:spPr>
      </p:sp>
      <p:sp>
        <p:nvSpPr>
          <p:cNvPr id="16" name="tl-tick-3"/>
          <p:cNvSpPr/>
          <p:nvPr/>
        </p:nvSpPr>
        <p:spPr>
          <a:xfrm>
            <a:off x="4399178" y="3886200"/>
            <a:ext cx="0" cy="640080"/>
          </a:xfrm>
          <a:prstGeom prst="line">
            <a:avLst/>
          </a:prstGeom>
          <a:noFill/>
          <a:ln w="12700">
            <a:solidFill>
              <a:schemeClr val="accent5"/>
            </a:solidFill>
            <a:prstDash val="solid"/>
          </a:ln>
        </p:spPr>
      </p:sp>
      <p:sp>
        <p:nvSpPr>
          <p:cNvPr id="17" name="tl-label-3"/>
          <p:cNvSpPr txBox="1"/>
          <p:nvPr/>
        </p:nvSpPr>
        <p:spPr>
          <a:xfrm>
            <a:off x="3667658"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Isa 37</a:t>
            </a:r>
            <a:endParaRPr lang="en-US" sz="1500" dirty="0"/>
          </a:p>
          <a:p>
            <a:pPr algn="ctr" indent="0" marL="0">
              <a:buNone/>
            </a:pPr>
            <a:r>
              <a:rPr lang="en-US" sz="1200" dirty="0">
                <a:solidFill>
                  <a:schemeClr val="accent1"/>
                </a:solidFill>
              </a:rPr>
              <a:t>701 BC</a:t>
            </a:r>
            <a:endParaRPr lang="en-US" sz="1500" dirty="0"/>
          </a:p>
        </p:txBody>
      </p:sp>
      <p:sp>
        <p:nvSpPr>
          <p:cNvPr id="18" name="tl-dot-4"/>
          <p:cNvSpPr/>
          <p:nvPr/>
        </p:nvSpPr>
        <p:spPr>
          <a:xfrm>
            <a:off x="5411419" y="3630168"/>
            <a:ext cx="237744" cy="237744"/>
          </a:xfrm>
          <a:prstGeom prst="ellipse">
            <a:avLst/>
          </a:prstGeom>
          <a:solidFill>
            <a:schemeClr val="accent1"/>
          </a:solidFill>
          <a:ln w="25400">
            <a:solidFill>
              <a:schemeClr val="bg1"/>
            </a:solidFill>
            <a:prstDash val="solid"/>
          </a:ln>
        </p:spPr>
      </p:sp>
      <p:sp>
        <p:nvSpPr>
          <p:cNvPr id="19" name="tl-tick-4"/>
          <p:cNvSpPr/>
          <p:nvPr/>
        </p:nvSpPr>
        <p:spPr>
          <a:xfrm>
            <a:off x="5530291" y="2971800"/>
            <a:ext cx="0" cy="640080"/>
          </a:xfrm>
          <a:prstGeom prst="line">
            <a:avLst/>
          </a:prstGeom>
          <a:noFill/>
          <a:ln w="12700">
            <a:solidFill>
              <a:schemeClr val="accent5"/>
            </a:solidFill>
            <a:prstDash val="solid"/>
          </a:ln>
        </p:spPr>
      </p:sp>
      <p:sp>
        <p:nvSpPr>
          <p:cNvPr id="20" name="tl-label-4"/>
          <p:cNvSpPr txBox="1"/>
          <p:nvPr/>
        </p:nvSpPr>
        <p:spPr>
          <a:xfrm>
            <a:off x="4798771"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2 Chron 33</a:t>
            </a:r>
            <a:endParaRPr lang="en-US" sz="1500" dirty="0"/>
          </a:p>
          <a:p>
            <a:pPr algn="ctr" indent="0" marL="0">
              <a:buNone/>
            </a:pPr>
            <a:r>
              <a:rPr lang="en-US" sz="1200" dirty="0">
                <a:solidFill>
                  <a:schemeClr val="accent1"/>
                </a:solidFill>
              </a:rPr>
              <a:t>c. 697–640 BC</a:t>
            </a:r>
            <a:endParaRPr lang="en-US" sz="1500" dirty="0"/>
          </a:p>
        </p:txBody>
      </p:sp>
      <p:sp>
        <p:nvSpPr>
          <p:cNvPr id="21" name="tl-dot-5"/>
          <p:cNvSpPr/>
          <p:nvPr/>
        </p:nvSpPr>
        <p:spPr>
          <a:xfrm>
            <a:off x="6542532" y="3630168"/>
            <a:ext cx="237744" cy="237744"/>
          </a:xfrm>
          <a:prstGeom prst="ellipse">
            <a:avLst/>
          </a:prstGeom>
          <a:solidFill>
            <a:schemeClr val="accent1"/>
          </a:solidFill>
          <a:ln w="25400">
            <a:solidFill>
              <a:schemeClr val="bg1"/>
            </a:solidFill>
            <a:prstDash val="solid"/>
          </a:ln>
        </p:spPr>
      </p:sp>
      <p:sp>
        <p:nvSpPr>
          <p:cNvPr id="22" name="tl-tick-5"/>
          <p:cNvSpPr/>
          <p:nvPr/>
        </p:nvSpPr>
        <p:spPr>
          <a:xfrm>
            <a:off x="6661404" y="3886200"/>
            <a:ext cx="0" cy="640080"/>
          </a:xfrm>
          <a:prstGeom prst="line">
            <a:avLst/>
          </a:prstGeom>
          <a:noFill/>
          <a:ln w="12700">
            <a:solidFill>
              <a:schemeClr val="accent5"/>
            </a:solidFill>
            <a:prstDash val="solid"/>
          </a:ln>
        </p:spPr>
      </p:sp>
      <p:sp>
        <p:nvSpPr>
          <p:cNvPr id="23" name="tl-label-5"/>
          <p:cNvSpPr txBox="1"/>
          <p:nvPr/>
        </p:nvSpPr>
        <p:spPr>
          <a:xfrm>
            <a:off x="5929884"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Zech 5</a:t>
            </a:r>
            <a:endParaRPr lang="en-US" sz="1500" dirty="0"/>
          </a:p>
          <a:p>
            <a:pPr algn="ctr" indent="0" marL="0">
              <a:buNone/>
            </a:pPr>
            <a:r>
              <a:rPr lang="en-US" sz="1200" dirty="0">
                <a:solidFill>
                  <a:schemeClr val="accent1"/>
                </a:solidFill>
              </a:rPr>
              <a:t>c. 519 BC</a:t>
            </a:r>
            <a:endParaRPr lang="en-US" sz="1500" dirty="0"/>
          </a:p>
        </p:txBody>
      </p:sp>
      <p:sp>
        <p:nvSpPr>
          <p:cNvPr id="24" name="tl-dot-6"/>
          <p:cNvSpPr/>
          <p:nvPr/>
        </p:nvSpPr>
        <p:spPr>
          <a:xfrm>
            <a:off x="7673645" y="3630168"/>
            <a:ext cx="237744" cy="237744"/>
          </a:xfrm>
          <a:prstGeom prst="ellipse">
            <a:avLst/>
          </a:prstGeom>
          <a:solidFill>
            <a:schemeClr val="accent3"/>
          </a:solidFill>
          <a:ln w="25400">
            <a:solidFill>
              <a:schemeClr val="bg1"/>
            </a:solidFill>
            <a:prstDash val="solid"/>
          </a:ln>
        </p:spPr>
      </p:sp>
      <p:sp>
        <p:nvSpPr>
          <p:cNvPr id="25" name="tl-tick-6"/>
          <p:cNvSpPr/>
          <p:nvPr/>
        </p:nvSpPr>
        <p:spPr>
          <a:xfrm>
            <a:off x="7792517" y="2971800"/>
            <a:ext cx="0" cy="640080"/>
          </a:xfrm>
          <a:prstGeom prst="line">
            <a:avLst/>
          </a:prstGeom>
          <a:noFill/>
          <a:ln w="12700">
            <a:solidFill>
              <a:schemeClr val="accent5"/>
            </a:solidFill>
            <a:prstDash val="solid"/>
          </a:ln>
        </p:spPr>
      </p:sp>
      <p:sp>
        <p:nvSpPr>
          <p:cNvPr id="26" name="tl-label-6"/>
          <p:cNvSpPr txBox="1"/>
          <p:nvPr/>
        </p:nvSpPr>
        <p:spPr>
          <a:xfrm>
            <a:off x="7060997"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Acts 14</a:t>
            </a:r>
            <a:endParaRPr lang="en-US" sz="1500" dirty="0"/>
          </a:p>
          <a:p>
            <a:pPr algn="ctr" indent="0" marL="0">
              <a:buNone/>
            </a:pPr>
            <a:r>
              <a:rPr lang="en-US" sz="1200" dirty="0">
                <a:solidFill>
                  <a:schemeClr val="accent3"/>
                </a:solidFill>
              </a:rPr>
              <a:t>AD 46</a:t>
            </a:r>
            <a:endParaRPr lang="en-US" sz="1500" dirty="0"/>
          </a:p>
        </p:txBody>
      </p:sp>
      <p:sp>
        <p:nvSpPr>
          <p:cNvPr id="27" name="tl-dot-7"/>
          <p:cNvSpPr/>
          <p:nvPr/>
        </p:nvSpPr>
        <p:spPr>
          <a:xfrm>
            <a:off x="8804758" y="3630168"/>
            <a:ext cx="237744" cy="237744"/>
          </a:xfrm>
          <a:prstGeom prst="ellipse">
            <a:avLst/>
          </a:prstGeom>
          <a:solidFill>
            <a:schemeClr val="accent3"/>
          </a:solidFill>
          <a:ln w="25400">
            <a:solidFill>
              <a:schemeClr val="bg1"/>
            </a:solidFill>
            <a:prstDash val="solid"/>
          </a:ln>
        </p:spPr>
      </p:sp>
      <p:sp>
        <p:nvSpPr>
          <p:cNvPr id="28" name="tl-tick-7"/>
          <p:cNvSpPr/>
          <p:nvPr/>
        </p:nvSpPr>
        <p:spPr>
          <a:xfrm>
            <a:off x="8923630" y="3886200"/>
            <a:ext cx="0" cy="640080"/>
          </a:xfrm>
          <a:prstGeom prst="line">
            <a:avLst/>
          </a:prstGeom>
          <a:noFill/>
          <a:ln w="12700">
            <a:solidFill>
              <a:schemeClr val="accent5"/>
            </a:solidFill>
            <a:prstDash val="solid"/>
          </a:ln>
        </p:spPr>
      </p:sp>
      <p:sp>
        <p:nvSpPr>
          <p:cNvPr id="29" name="tl-label-7"/>
          <p:cNvSpPr txBox="1"/>
          <p:nvPr/>
        </p:nvSpPr>
        <p:spPr>
          <a:xfrm>
            <a:off x="8192110"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Acts 15</a:t>
            </a:r>
            <a:endParaRPr lang="en-US" sz="1500" dirty="0"/>
          </a:p>
          <a:p>
            <a:pPr algn="ctr" indent="0" marL="0">
              <a:buNone/>
            </a:pPr>
            <a:r>
              <a:rPr lang="en-US" sz="1200" dirty="0">
                <a:solidFill>
                  <a:schemeClr val="accent3"/>
                </a:solidFill>
              </a:rPr>
              <a:t>AD 49</a:t>
            </a:r>
            <a:endParaRPr lang="en-US" sz="1500" dirty="0"/>
          </a:p>
        </p:txBody>
      </p:sp>
      <p:sp>
        <p:nvSpPr>
          <p:cNvPr id="30" name="tl-dot-8"/>
          <p:cNvSpPr/>
          <p:nvPr/>
        </p:nvSpPr>
        <p:spPr>
          <a:xfrm>
            <a:off x="9935870" y="3630168"/>
            <a:ext cx="237744" cy="237744"/>
          </a:xfrm>
          <a:prstGeom prst="ellipse">
            <a:avLst/>
          </a:prstGeom>
          <a:solidFill>
            <a:schemeClr val="accent3"/>
          </a:solidFill>
          <a:ln w="25400">
            <a:solidFill>
              <a:schemeClr val="bg1"/>
            </a:solidFill>
            <a:prstDash val="solid"/>
          </a:ln>
        </p:spPr>
      </p:sp>
      <p:sp>
        <p:nvSpPr>
          <p:cNvPr id="31" name="tl-tick-8"/>
          <p:cNvSpPr/>
          <p:nvPr/>
        </p:nvSpPr>
        <p:spPr>
          <a:xfrm>
            <a:off x="10054742" y="2971800"/>
            <a:ext cx="0" cy="640080"/>
          </a:xfrm>
          <a:prstGeom prst="line">
            <a:avLst/>
          </a:prstGeom>
          <a:noFill/>
          <a:ln w="12700">
            <a:solidFill>
              <a:schemeClr val="accent5"/>
            </a:solidFill>
            <a:prstDash val="solid"/>
          </a:ln>
        </p:spPr>
      </p:sp>
      <p:sp>
        <p:nvSpPr>
          <p:cNvPr id="32" name="tl-label-8"/>
          <p:cNvSpPr txBox="1"/>
          <p:nvPr/>
        </p:nvSpPr>
        <p:spPr>
          <a:xfrm>
            <a:off x="9323222"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Col 3</a:t>
            </a:r>
            <a:endParaRPr lang="en-US" sz="1500" dirty="0"/>
          </a:p>
          <a:p>
            <a:pPr algn="ctr" indent="0" marL="0">
              <a:buNone/>
            </a:pPr>
            <a:r>
              <a:rPr lang="en-US" sz="1200" dirty="0">
                <a:solidFill>
                  <a:schemeClr val="accent3"/>
                </a:solidFill>
              </a:rPr>
              <a:t>c. AD 60–62</a:t>
            </a:r>
            <a:endParaRPr lang="en-US" sz="1500" dirty="0"/>
          </a:p>
        </p:txBody>
      </p:sp>
      <p:sp>
        <p:nvSpPr>
          <p:cNvPr id="33" name="tl-dot-9"/>
          <p:cNvSpPr/>
          <p:nvPr/>
        </p:nvSpPr>
        <p:spPr>
          <a:xfrm>
            <a:off x="11066983" y="3630168"/>
            <a:ext cx="237744" cy="237744"/>
          </a:xfrm>
          <a:prstGeom prst="ellipse">
            <a:avLst/>
          </a:prstGeom>
          <a:solidFill>
            <a:schemeClr val="accent3"/>
          </a:solidFill>
          <a:ln w="25400">
            <a:solidFill>
              <a:schemeClr val="bg1"/>
            </a:solidFill>
            <a:prstDash val="solid"/>
          </a:ln>
        </p:spPr>
      </p:sp>
      <p:sp>
        <p:nvSpPr>
          <p:cNvPr id="34" name="tl-tick-9"/>
          <p:cNvSpPr/>
          <p:nvPr/>
        </p:nvSpPr>
        <p:spPr>
          <a:xfrm>
            <a:off x="11185855" y="3886200"/>
            <a:ext cx="0" cy="640080"/>
          </a:xfrm>
          <a:prstGeom prst="line">
            <a:avLst/>
          </a:prstGeom>
          <a:noFill/>
          <a:ln w="12700">
            <a:solidFill>
              <a:schemeClr val="accent5"/>
            </a:solidFill>
            <a:prstDash val="solid"/>
          </a:ln>
        </p:spPr>
      </p:sp>
      <p:sp>
        <p:nvSpPr>
          <p:cNvPr id="35" name="tl-label-9"/>
          <p:cNvSpPr txBox="1"/>
          <p:nvPr/>
        </p:nvSpPr>
        <p:spPr>
          <a:xfrm>
            <a:off x="10454335"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1 John 5</a:t>
            </a:r>
            <a:endParaRPr lang="en-US" sz="1500" dirty="0"/>
          </a:p>
          <a:p>
            <a:pPr algn="ctr" indent="0" marL="0">
              <a:buNone/>
            </a:pPr>
            <a:r>
              <a:rPr lang="en-US" sz="1200" dirty="0">
                <a:solidFill>
                  <a:schemeClr val="accent3"/>
                </a:solidFill>
              </a:rPr>
              <a:t>c. AD 85–95</a:t>
            </a:r>
            <a:endParaRPr lang="en-US" sz="1500" dirty="0"/>
          </a:p>
        </p:txBody>
      </p:sp>
      <p:sp>
        <p:nvSpPr>
          <p:cNvPr id="36" name="tl-legend-ot"/>
          <p:cNvSpPr txBox="1"/>
          <p:nvPr/>
        </p:nvSpPr>
        <p:spPr>
          <a:xfrm>
            <a:off x="548640" y="5669280"/>
            <a:ext cx="2011680" cy="320040"/>
          </a:xfrm>
          <a:prstGeom prst="rect">
            <a:avLst/>
          </a:prstGeom>
          <a:noFill/>
          <a:ln/>
        </p:spPr>
        <p:txBody>
          <a:bodyPr wrap="square" lIns="0" tIns="0" rIns="0" bIns="0" rtlCol="0" anchor="ctr"/>
          <a:lstStyle/>
          <a:p>
            <a:pPr indent="0" marL="0">
              <a:buNone/>
            </a:pPr>
            <a:r>
              <a:rPr lang="en-US" sz="1200" b="1" dirty="0">
                <a:solidFill>
                  <a:schemeClr val="accent1"/>
                </a:solidFill>
              </a:rPr>
              <a:t>Old Testament</a:t>
            </a:r>
            <a:endParaRPr lang="en-US" sz="1200" dirty="0"/>
          </a:p>
        </p:txBody>
      </p:sp>
      <p:sp>
        <p:nvSpPr>
          <p:cNvPr id="37" name="tl-legend-nt"/>
          <p:cNvSpPr txBox="1"/>
          <p:nvPr/>
        </p:nvSpPr>
        <p:spPr>
          <a:xfrm>
            <a:off x="2560320" y="5669280"/>
            <a:ext cx="2011680" cy="320040"/>
          </a:xfrm>
          <a:prstGeom prst="rect">
            <a:avLst/>
          </a:prstGeom>
          <a:noFill/>
          <a:ln/>
        </p:spPr>
        <p:txBody>
          <a:bodyPr wrap="square" lIns="0" tIns="0" rIns="0" bIns="0" rtlCol="0" anchor="ctr"/>
          <a:lstStyle/>
          <a:p>
            <a:pPr indent="0" marL="0">
              <a:buNone/>
            </a:pPr>
            <a:r>
              <a:rPr lang="en-US" sz="1200" b="1" dirty="0">
                <a:solidFill>
                  <a:schemeClr val="accent3"/>
                </a:solidFill>
              </a:rPr>
              <a:t>New Testament</a:t>
            </a:r>
            <a:endParaRPr lang="en-US" sz="1200" dirty="0"/>
          </a:p>
        </p:txBody>
      </p:sp>
      <p:sp>
        <p:nvSpPr>
          <p:cNvPr id="38" name="tl-note"/>
          <p:cNvSpPr txBox="1"/>
          <p:nvPr/>
        </p:nvSpPr>
        <p:spPr>
          <a:xfrm>
            <a:off x="4572000" y="5669280"/>
            <a:ext cx="7071055" cy="320040"/>
          </a:xfrm>
          <a:prstGeom prst="rect">
            <a:avLst/>
          </a:prstGeom>
          <a:noFill/>
          <a:ln/>
        </p:spPr>
        <p:txBody>
          <a:bodyPr wrap="square" lIns="0" tIns="0" rIns="0" bIns="0" rtlCol="0" anchor="ctr"/>
          <a:lstStyle/>
          <a:p>
            <a:pPr algn="r" indent="0" marL="0">
              <a:buNone/>
            </a:pPr>
            <a:r>
              <a:rPr lang="en-US" sz="1200" i="1" dirty="0">
                <a:solidFill>
                  <a:schemeClr val="accent4"/>
                </a:solidFill>
              </a:rPr>
              <a:t>1 Chron 4, Psa 128 are undated (Scripture gives no year). Spacing is by order, not to scale.</a:t>
            </a:r>
            <a:endParaRPr lang="en-US" sz="12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3) CHRONOLOGY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Chronology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051560"/>
          </a:xfrm>
          <a:prstGeom prst="roundRect">
            <a:avLst>
              <a:gd name="adj" fmla="val 8696"/>
            </a:avLst>
          </a:prstGeom>
          <a:solidFill>
            <a:schemeClr val="bg2"/>
          </a:solidFill>
          <a:ln/>
        </p:spPr>
      </p:sp>
      <p:sp>
        <p:nvSpPr>
          <p:cNvPr id="6" name="row-num-bg-0"/>
          <p:cNvSpPr/>
          <p:nvPr/>
        </p:nvSpPr>
        <p:spPr>
          <a:xfrm>
            <a:off x="822960" y="1783080"/>
            <a:ext cx="502920" cy="502920"/>
          </a:xfrm>
          <a:prstGeom prst="ellipse">
            <a:avLst/>
          </a:prstGeom>
          <a:solidFill>
            <a:schemeClr val="accent1"/>
          </a:solidFill>
          <a:ln/>
        </p:spPr>
      </p:sp>
      <p:sp>
        <p:nvSpPr>
          <p:cNvPr id="7" name="row-num-0"/>
          <p:cNvSpPr txBox="1"/>
          <p:nvPr/>
        </p:nvSpPr>
        <p:spPr>
          <a:xfrm>
            <a:off x="822960" y="178308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David and the law:  </a:t>
            </a:r>
            <a:pPr indent="0" marL="0">
              <a:buNone/>
            </a:pPr>
            <a:r>
              <a:rPr lang="en-US" sz="1500" dirty="0">
                <a:solidFill>
                  <a:schemeClr val="tx1"/>
                </a:solidFill>
              </a:rPr>
              <a:t>The ten commandments of Deuteronomy 5 are repeated about 1406 BC (derived), 40 years after Horeb; Nathan rebukes David in 2 Samuel 12 in 991 BC (working); David’s reign frames the Judah lists of 1 Chronicles 4.</a:t>
            </a:r>
            <a:endParaRPr lang="en-US" sz="1600" dirty="0"/>
          </a:p>
        </p:txBody>
      </p:sp>
      <p:sp>
        <p:nvSpPr>
          <p:cNvPr id="9" name="row-card-1"/>
          <p:cNvSpPr/>
          <p:nvPr/>
        </p:nvSpPr>
        <p:spPr>
          <a:xfrm>
            <a:off x="548640" y="2697480"/>
            <a:ext cx="11094415" cy="1051560"/>
          </a:xfrm>
          <a:prstGeom prst="roundRect">
            <a:avLst>
              <a:gd name="adj" fmla="val 8696"/>
            </a:avLst>
          </a:prstGeom>
          <a:solidFill>
            <a:schemeClr val="bg2"/>
          </a:solidFill>
          <a:ln/>
        </p:spPr>
      </p:sp>
      <p:sp>
        <p:nvSpPr>
          <p:cNvPr id="10" name="row-num-bg-1"/>
          <p:cNvSpPr/>
          <p:nvPr/>
        </p:nvSpPr>
        <p:spPr>
          <a:xfrm>
            <a:off x="822960" y="2971800"/>
            <a:ext cx="502920" cy="502920"/>
          </a:xfrm>
          <a:prstGeom prst="ellipse">
            <a:avLst/>
          </a:prstGeom>
          <a:solidFill>
            <a:schemeClr val="accent1"/>
          </a:solidFill>
          <a:ln/>
        </p:spPr>
      </p:sp>
      <p:sp>
        <p:nvSpPr>
          <p:cNvPr id="11" name="row-num-1"/>
          <p:cNvSpPr txBox="1"/>
          <p:nvPr/>
        </p:nvSpPr>
        <p:spPr>
          <a:xfrm>
            <a:off x="822960" y="297180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280720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The Assyrian age:  </a:t>
            </a:r>
            <a:pPr indent="0" marL="0">
              <a:buNone/>
            </a:pPr>
            <a:r>
              <a:rPr lang="en-US" sz="1500" dirty="0">
                <a:solidFill>
                  <a:schemeClr val="tx1"/>
                </a:solidFill>
              </a:rPr>
              <a:t>Hosea 1 opens about 755–750 BC (a general scholarly date) and runs into Hezekiah’s reign; the Simeonite raid of 1 Chronicles 4 is in Hezekiah’s days; Isaiah 37 is 701 BC (stated); Manasseh in 2 Chronicles 33 reigns about 697–642 BC (derived).</a:t>
            </a:r>
            <a:endParaRPr lang="en-US" sz="1600" dirty="0"/>
          </a:p>
        </p:txBody>
      </p:sp>
      <p:sp>
        <p:nvSpPr>
          <p:cNvPr id="13" name="row-card-2"/>
          <p:cNvSpPr/>
          <p:nvPr/>
        </p:nvSpPr>
        <p:spPr>
          <a:xfrm>
            <a:off x="548640" y="3886200"/>
            <a:ext cx="11094415" cy="1051560"/>
          </a:xfrm>
          <a:prstGeom prst="roundRect">
            <a:avLst>
              <a:gd name="adj" fmla="val 8696"/>
            </a:avLst>
          </a:prstGeom>
          <a:solidFill>
            <a:schemeClr val="bg2"/>
          </a:solidFill>
          <a:ln/>
        </p:spPr>
      </p:sp>
      <p:sp>
        <p:nvSpPr>
          <p:cNvPr id="14" name="row-num-bg-2"/>
          <p:cNvSpPr/>
          <p:nvPr/>
        </p:nvSpPr>
        <p:spPr>
          <a:xfrm>
            <a:off x="822960" y="4160520"/>
            <a:ext cx="502920" cy="502920"/>
          </a:xfrm>
          <a:prstGeom prst="ellipse">
            <a:avLst/>
          </a:prstGeom>
          <a:solidFill>
            <a:schemeClr val="accent1"/>
          </a:solidFill>
          <a:ln/>
        </p:spPr>
      </p:sp>
      <p:sp>
        <p:nvSpPr>
          <p:cNvPr id="15" name="row-num-2"/>
          <p:cNvSpPr txBox="1"/>
          <p:nvPr/>
        </p:nvSpPr>
        <p:spPr>
          <a:xfrm>
            <a:off x="822960" y="4160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399592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After the exile:  </a:t>
            </a:r>
            <a:pPr indent="0" marL="0">
              <a:buNone/>
            </a:pPr>
            <a:r>
              <a:rPr lang="en-US" sz="1500" dirty="0">
                <a:solidFill>
                  <a:schemeClr val="tx1"/>
                </a:solidFill>
              </a:rPr>
              <a:t>Zechariah 5 is dated about February 519 BC (a general scholarly date), the second year of Darius, when the house of God was rising again; Psalms 128 is undated.</a:t>
            </a:r>
            <a:endParaRPr lang="en-US" sz="1600" dirty="0"/>
          </a:p>
        </p:txBody>
      </p:sp>
      <p:sp>
        <p:nvSpPr>
          <p:cNvPr id="17" name="row-card-3"/>
          <p:cNvSpPr/>
          <p:nvPr/>
        </p:nvSpPr>
        <p:spPr>
          <a:xfrm>
            <a:off x="548640" y="5074920"/>
            <a:ext cx="11094415" cy="1051560"/>
          </a:xfrm>
          <a:prstGeom prst="roundRect">
            <a:avLst>
              <a:gd name="adj" fmla="val 8696"/>
            </a:avLst>
          </a:prstGeom>
          <a:solidFill>
            <a:schemeClr val="bg2"/>
          </a:solidFill>
          <a:ln/>
        </p:spPr>
      </p:sp>
      <p:sp>
        <p:nvSpPr>
          <p:cNvPr id="18" name="row-num-bg-3"/>
          <p:cNvSpPr/>
          <p:nvPr/>
        </p:nvSpPr>
        <p:spPr>
          <a:xfrm>
            <a:off x="822960" y="5349240"/>
            <a:ext cx="502920" cy="502920"/>
          </a:xfrm>
          <a:prstGeom prst="ellipse">
            <a:avLst/>
          </a:prstGeom>
          <a:solidFill>
            <a:schemeClr val="accent1"/>
          </a:solidFill>
          <a:ln/>
        </p:spPr>
      </p:sp>
      <p:sp>
        <p:nvSpPr>
          <p:cNvPr id="19" name="row-num-3"/>
          <p:cNvSpPr txBox="1"/>
          <p:nvPr/>
        </p:nvSpPr>
        <p:spPr>
          <a:xfrm>
            <a:off x="822960" y="534924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20" name="row-text-3"/>
          <p:cNvSpPr txBox="1"/>
          <p:nvPr/>
        </p:nvSpPr>
        <p:spPr>
          <a:xfrm>
            <a:off x="1554480" y="518464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The early church:  </a:t>
            </a:r>
            <a:pPr indent="0" marL="0">
              <a:buNone/>
            </a:pPr>
            <a:r>
              <a:rPr lang="en-US" sz="1500" dirty="0">
                <a:solidFill>
                  <a:schemeClr val="tx1"/>
                </a:solidFill>
              </a:rPr>
              <a:t>Acts 14 ends Paul’s first journey about AD 46 (working); the council of Acts 15 is AD 49 (working); Colossians 3 is about AD 60–62 (derived); 1 John 5 is about AD 85–95 (a general scholarly date).</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4) GEOGRAPHY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Geography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051560"/>
          </a:xfrm>
          <a:prstGeom prst="roundRect">
            <a:avLst>
              <a:gd name="adj" fmla="val 8696"/>
            </a:avLst>
          </a:prstGeom>
          <a:solidFill>
            <a:schemeClr val="bg2"/>
          </a:solidFill>
          <a:ln/>
        </p:spPr>
      </p:sp>
      <p:sp>
        <p:nvSpPr>
          <p:cNvPr id="6" name="row-num-bg-0"/>
          <p:cNvSpPr/>
          <p:nvPr/>
        </p:nvSpPr>
        <p:spPr>
          <a:xfrm>
            <a:off x="822960" y="1783080"/>
            <a:ext cx="502920" cy="502920"/>
          </a:xfrm>
          <a:prstGeom prst="ellipse">
            <a:avLst/>
          </a:prstGeom>
          <a:solidFill>
            <a:schemeClr val="accent1"/>
          </a:solidFill>
          <a:ln/>
        </p:spPr>
      </p:sp>
      <p:sp>
        <p:nvSpPr>
          <p:cNvPr id="7" name="row-num-0"/>
          <p:cNvSpPr txBox="1"/>
          <p:nvPr/>
        </p:nvSpPr>
        <p:spPr>
          <a:xfrm>
            <a:off x="822960" y="178308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Jerusalem and the house of God:  </a:t>
            </a:r>
            <a:pPr indent="0" marL="0">
              <a:buNone/>
            </a:pPr>
            <a:r>
              <a:rPr lang="en-US" sz="1500" dirty="0">
                <a:solidFill>
                  <a:schemeClr val="tx1"/>
                </a:solidFill>
              </a:rPr>
              <a:t>Manasseh “built altars in the house of the LORD, whereof the LORD had said, In Jerusalem shall my name be for ever” (2 Chron 33:4); Hezekiah “went up unto the house of the LORD” (Isa 37:14); Paul and Barnabas “should go up to Jerusalem unto the apostles and elders” (Acts 15:2).</a:t>
            </a:r>
            <a:endParaRPr lang="en-US" sz="1600" dirty="0"/>
          </a:p>
        </p:txBody>
      </p:sp>
      <p:sp>
        <p:nvSpPr>
          <p:cNvPr id="9" name="row-card-1"/>
          <p:cNvSpPr/>
          <p:nvPr/>
        </p:nvSpPr>
        <p:spPr>
          <a:xfrm>
            <a:off x="548640" y="2697480"/>
            <a:ext cx="11094415" cy="1051560"/>
          </a:xfrm>
          <a:prstGeom prst="roundRect">
            <a:avLst>
              <a:gd name="adj" fmla="val 8696"/>
            </a:avLst>
          </a:prstGeom>
          <a:solidFill>
            <a:schemeClr val="bg2"/>
          </a:solidFill>
          <a:ln/>
        </p:spPr>
      </p:sp>
      <p:sp>
        <p:nvSpPr>
          <p:cNvPr id="10" name="row-num-bg-1"/>
          <p:cNvSpPr/>
          <p:nvPr/>
        </p:nvSpPr>
        <p:spPr>
          <a:xfrm>
            <a:off x="822960" y="2971800"/>
            <a:ext cx="502920" cy="502920"/>
          </a:xfrm>
          <a:prstGeom prst="ellipse">
            <a:avLst/>
          </a:prstGeom>
          <a:solidFill>
            <a:schemeClr val="accent1"/>
          </a:solidFill>
          <a:ln/>
        </p:spPr>
      </p:sp>
      <p:sp>
        <p:nvSpPr>
          <p:cNvPr id="11" name="row-num-1"/>
          <p:cNvSpPr txBox="1"/>
          <p:nvPr/>
        </p:nvSpPr>
        <p:spPr>
          <a:xfrm>
            <a:off x="822960" y="297180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280720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Assyria and Babylon:  </a:t>
            </a:r>
            <a:pPr indent="0" marL="0">
              <a:buNone/>
            </a:pPr>
            <a:r>
              <a:rPr lang="en-US" sz="1500" dirty="0">
                <a:solidFill>
                  <a:schemeClr val="tx1"/>
                </a:solidFill>
              </a:rPr>
              <a:t>“the LORD brought upon them the captains of the host of the king of Assyria, which took Manasseh among the thorns” and carried him “to Babylon” (2 Chron 33:11); Sennacherib “departed, and went and returned, and dwelt at Nineveh” (Isa 37:37); the ephah was carried “to build it an house in the land of Shinar” (Zech 5:11).</a:t>
            </a:r>
            <a:endParaRPr lang="en-US" sz="1600" dirty="0"/>
          </a:p>
        </p:txBody>
      </p:sp>
      <p:sp>
        <p:nvSpPr>
          <p:cNvPr id="13" name="row-card-2"/>
          <p:cNvSpPr/>
          <p:nvPr/>
        </p:nvSpPr>
        <p:spPr>
          <a:xfrm>
            <a:off x="548640" y="3886200"/>
            <a:ext cx="11094415" cy="1051560"/>
          </a:xfrm>
          <a:prstGeom prst="roundRect">
            <a:avLst>
              <a:gd name="adj" fmla="val 8696"/>
            </a:avLst>
          </a:prstGeom>
          <a:solidFill>
            <a:schemeClr val="bg2"/>
          </a:solidFill>
          <a:ln/>
        </p:spPr>
      </p:sp>
      <p:sp>
        <p:nvSpPr>
          <p:cNvPr id="14" name="row-num-bg-2"/>
          <p:cNvSpPr/>
          <p:nvPr/>
        </p:nvSpPr>
        <p:spPr>
          <a:xfrm>
            <a:off x="822960" y="4160520"/>
            <a:ext cx="502920" cy="502920"/>
          </a:xfrm>
          <a:prstGeom prst="ellipse">
            <a:avLst/>
          </a:prstGeom>
          <a:solidFill>
            <a:schemeClr val="accent1"/>
          </a:solidFill>
          <a:ln/>
        </p:spPr>
      </p:sp>
      <p:sp>
        <p:nvSpPr>
          <p:cNvPr id="15" name="row-num-2"/>
          <p:cNvSpPr txBox="1"/>
          <p:nvPr/>
        </p:nvSpPr>
        <p:spPr>
          <a:xfrm>
            <a:off x="822960" y="4160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399592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Antioch and the churches of the Gentiles:  </a:t>
            </a:r>
            <a:pPr indent="0" marL="0">
              <a:buNone/>
            </a:pPr>
            <a:r>
              <a:rPr lang="en-US" sz="1500" dirty="0">
                <a:solidFill>
                  <a:schemeClr val="tx1"/>
                </a:solidFill>
              </a:rPr>
              <a:t>“thence sailed to Antioch, from whence they had been recommended to the grace of God” (Acts 14:26); the letter went “unto the brethren which are of the Gentiles in Antioch and Syria and Cilicia” (Acts 15:23).</a:t>
            </a:r>
            <a:endParaRPr lang="en-US" sz="1600" dirty="0"/>
          </a:p>
        </p:txBody>
      </p:sp>
      <p:sp>
        <p:nvSpPr>
          <p:cNvPr id="17" name="row-card-3"/>
          <p:cNvSpPr/>
          <p:nvPr/>
        </p:nvSpPr>
        <p:spPr>
          <a:xfrm>
            <a:off x="548640" y="5074920"/>
            <a:ext cx="11094415" cy="1051560"/>
          </a:xfrm>
          <a:prstGeom prst="roundRect">
            <a:avLst>
              <a:gd name="adj" fmla="val 8696"/>
            </a:avLst>
          </a:prstGeom>
          <a:solidFill>
            <a:schemeClr val="bg2"/>
          </a:solidFill>
          <a:ln/>
        </p:spPr>
      </p:sp>
      <p:sp>
        <p:nvSpPr>
          <p:cNvPr id="18" name="row-num-bg-3"/>
          <p:cNvSpPr/>
          <p:nvPr/>
        </p:nvSpPr>
        <p:spPr>
          <a:xfrm>
            <a:off x="822960" y="5349240"/>
            <a:ext cx="502920" cy="502920"/>
          </a:xfrm>
          <a:prstGeom prst="ellipse">
            <a:avLst/>
          </a:prstGeom>
          <a:solidFill>
            <a:schemeClr val="accent1"/>
          </a:solidFill>
          <a:ln/>
        </p:spPr>
      </p:sp>
      <p:sp>
        <p:nvSpPr>
          <p:cNvPr id="19" name="row-num-3"/>
          <p:cNvSpPr txBox="1"/>
          <p:nvPr/>
        </p:nvSpPr>
        <p:spPr>
          <a:xfrm>
            <a:off x="822960" y="534924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20" name="row-text-3"/>
          <p:cNvSpPr txBox="1"/>
          <p:nvPr/>
        </p:nvSpPr>
        <p:spPr>
          <a:xfrm>
            <a:off x="1554480" y="518464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The land of Judah and Israel:  </a:t>
            </a:r>
            <a:pPr indent="0" marL="0">
              <a:buNone/>
            </a:pPr>
            <a:r>
              <a:rPr lang="en-US" sz="1500" dirty="0">
                <a:solidFill>
                  <a:schemeClr val="tx1"/>
                </a:solidFill>
              </a:rPr>
              <a:t>Hur was “the father of Bethlehem” (1 Chron 4:4); Simeon’s cities were “unto the reign of David” (1 Chron 4:31); “Then shall the children of Judah and the children of Israel be gathered together” (Hos 1:11); and Isaiah promised “the remnant that is escaped of the house of Judah shall again take root downward” (Isa 37:31).</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5) OTHER CONNECTIONS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Other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051560"/>
          </a:xfrm>
          <a:prstGeom prst="roundRect">
            <a:avLst>
              <a:gd name="adj" fmla="val 8696"/>
            </a:avLst>
          </a:prstGeom>
          <a:solidFill>
            <a:schemeClr val="bg2"/>
          </a:solidFill>
          <a:ln/>
        </p:spPr>
      </p:sp>
      <p:sp>
        <p:nvSpPr>
          <p:cNvPr id="6" name="row-num-bg-0"/>
          <p:cNvSpPr/>
          <p:nvPr/>
        </p:nvSpPr>
        <p:spPr>
          <a:xfrm>
            <a:off x="822960" y="1783080"/>
            <a:ext cx="502920" cy="502920"/>
          </a:xfrm>
          <a:prstGeom prst="ellipse">
            <a:avLst/>
          </a:prstGeom>
          <a:solidFill>
            <a:schemeClr val="accent1"/>
          </a:solidFill>
          <a:ln/>
        </p:spPr>
      </p:sp>
      <p:sp>
        <p:nvSpPr>
          <p:cNvPr id="7" name="row-num-0"/>
          <p:cNvSpPr txBox="1"/>
          <p:nvPr/>
        </p:nvSpPr>
        <p:spPr>
          <a:xfrm>
            <a:off x="822960" y="178308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Idolatry and the commandment:  </a:t>
            </a:r>
            <a:pPr indent="0" marL="0">
              <a:buNone/>
            </a:pPr>
            <a:r>
              <a:rPr lang="en-US" sz="1500" dirty="0">
                <a:solidFill>
                  <a:schemeClr val="tx1"/>
                </a:solidFill>
              </a:rPr>
              <a:t>“Thou shalt not make thee any graven image” (Deut 5:8); yet Manasseh “set a carved image, the idol which he had made, in the house of God” (2 Chron 33:7); the council said, “abstain from pollutions of idols” (Acts 15:20); “Little children, keep yourselves from idols” (1 John 5:21); and covetousness “is idolatry” (Col 3:5).</a:t>
            </a:r>
            <a:endParaRPr lang="en-US" sz="1600" dirty="0"/>
          </a:p>
        </p:txBody>
      </p:sp>
      <p:sp>
        <p:nvSpPr>
          <p:cNvPr id="9" name="row-card-1"/>
          <p:cNvSpPr/>
          <p:nvPr/>
        </p:nvSpPr>
        <p:spPr>
          <a:xfrm>
            <a:off x="548640" y="2697480"/>
            <a:ext cx="11094415" cy="1051560"/>
          </a:xfrm>
          <a:prstGeom prst="roundRect">
            <a:avLst>
              <a:gd name="adj" fmla="val 8696"/>
            </a:avLst>
          </a:prstGeom>
          <a:solidFill>
            <a:schemeClr val="bg2"/>
          </a:solidFill>
          <a:ln/>
        </p:spPr>
      </p:sp>
      <p:sp>
        <p:nvSpPr>
          <p:cNvPr id="10" name="row-num-bg-1"/>
          <p:cNvSpPr/>
          <p:nvPr/>
        </p:nvSpPr>
        <p:spPr>
          <a:xfrm>
            <a:off x="822960" y="2971800"/>
            <a:ext cx="502920" cy="502920"/>
          </a:xfrm>
          <a:prstGeom prst="ellipse">
            <a:avLst/>
          </a:prstGeom>
          <a:solidFill>
            <a:schemeClr val="accent1"/>
          </a:solidFill>
          <a:ln/>
        </p:spPr>
      </p:sp>
      <p:sp>
        <p:nvSpPr>
          <p:cNvPr id="11" name="row-num-1"/>
          <p:cNvSpPr txBox="1"/>
          <p:nvPr/>
        </p:nvSpPr>
        <p:spPr>
          <a:xfrm>
            <a:off x="822960" y="297180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280720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Turning from vanities to the living God:  </a:t>
            </a:r>
            <a:pPr indent="0" marL="0">
              <a:buNone/>
            </a:pPr>
            <a:r>
              <a:rPr lang="en-US" sz="1500" dirty="0">
                <a:solidFill>
                  <a:schemeClr val="tx1"/>
                </a:solidFill>
              </a:rPr>
              <a:t>“ye should turn from these vanities unto the living God” (Acts 14:15); Hezekiah prayed against him who had sent “to reproach the living God” (Isa 37:17); Israel shall be called “the sons of the living God” (Hos 1:10).</a:t>
            </a:r>
            <a:endParaRPr lang="en-US" sz="1600" dirty="0"/>
          </a:p>
        </p:txBody>
      </p:sp>
      <p:sp>
        <p:nvSpPr>
          <p:cNvPr id="13" name="row-card-2"/>
          <p:cNvSpPr/>
          <p:nvPr/>
        </p:nvSpPr>
        <p:spPr>
          <a:xfrm>
            <a:off x="548640" y="3886200"/>
            <a:ext cx="11094415" cy="1051560"/>
          </a:xfrm>
          <a:prstGeom prst="roundRect">
            <a:avLst>
              <a:gd name="adj" fmla="val 8696"/>
            </a:avLst>
          </a:prstGeom>
          <a:solidFill>
            <a:schemeClr val="bg2"/>
          </a:solidFill>
          <a:ln/>
        </p:spPr>
      </p:sp>
      <p:sp>
        <p:nvSpPr>
          <p:cNvPr id="14" name="row-num-bg-2"/>
          <p:cNvSpPr/>
          <p:nvPr/>
        </p:nvSpPr>
        <p:spPr>
          <a:xfrm>
            <a:off x="822960" y="4160520"/>
            <a:ext cx="502920" cy="502920"/>
          </a:xfrm>
          <a:prstGeom prst="ellipse">
            <a:avLst/>
          </a:prstGeom>
          <a:solidFill>
            <a:schemeClr val="accent1"/>
          </a:solidFill>
          <a:ln/>
        </p:spPr>
      </p:sp>
      <p:sp>
        <p:nvSpPr>
          <p:cNvPr id="15" name="row-num-2"/>
          <p:cNvSpPr txBox="1"/>
          <p:nvPr/>
        </p:nvSpPr>
        <p:spPr>
          <a:xfrm>
            <a:off x="822960" y="4160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399592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The true God alone:  </a:t>
            </a:r>
            <a:pPr indent="0" marL="0">
              <a:buNone/>
            </a:pPr>
            <a:r>
              <a:rPr lang="en-US" sz="1500" dirty="0">
                <a:solidFill>
                  <a:schemeClr val="tx1"/>
                </a:solidFill>
              </a:rPr>
              <a:t>“thou art the God, even thou alone, of all the kingdoms of the earth” (Isa 37:16); “Then Manasseh knew that the LORD he was God” (2 Chron 33:13); “This is the true God, and eternal life” (1 John 5:20); “Thou shalt have none other gods before me” (Deut 5:7).</a:t>
            </a:r>
            <a:endParaRPr lang="en-US" sz="1600" dirty="0"/>
          </a:p>
        </p:txBody>
      </p:sp>
      <p:sp>
        <p:nvSpPr>
          <p:cNvPr id="17" name="row-card-3"/>
          <p:cNvSpPr/>
          <p:nvPr/>
        </p:nvSpPr>
        <p:spPr>
          <a:xfrm>
            <a:off x="548640" y="5074920"/>
            <a:ext cx="11094415" cy="1051560"/>
          </a:xfrm>
          <a:prstGeom prst="roundRect">
            <a:avLst>
              <a:gd name="adj" fmla="val 8696"/>
            </a:avLst>
          </a:prstGeom>
          <a:solidFill>
            <a:schemeClr val="bg2"/>
          </a:solidFill>
          <a:ln/>
        </p:spPr>
      </p:sp>
      <p:sp>
        <p:nvSpPr>
          <p:cNvPr id="18" name="row-num-bg-3"/>
          <p:cNvSpPr/>
          <p:nvPr/>
        </p:nvSpPr>
        <p:spPr>
          <a:xfrm>
            <a:off x="822960" y="5349240"/>
            <a:ext cx="502920" cy="502920"/>
          </a:xfrm>
          <a:prstGeom prst="ellipse">
            <a:avLst/>
          </a:prstGeom>
          <a:solidFill>
            <a:schemeClr val="accent1"/>
          </a:solidFill>
          <a:ln/>
        </p:spPr>
      </p:sp>
      <p:sp>
        <p:nvSpPr>
          <p:cNvPr id="19" name="row-num-3"/>
          <p:cNvSpPr txBox="1"/>
          <p:nvPr/>
        </p:nvSpPr>
        <p:spPr>
          <a:xfrm>
            <a:off x="822960" y="534924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20" name="row-text-3"/>
          <p:cNvSpPr txBox="1"/>
          <p:nvPr/>
        </p:nvSpPr>
        <p:spPr>
          <a:xfrm>
            <a:off x="1554480" y="518464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Adultery, stealing, and false swearing:  </a:t>
            </a:r>
            <a:pPr indent="0" marL="0">
              <a:buNone/>
            </a:pPr>
            <a:r>
              <a:rPr lang="en-US" sz="1500" dirty="0">
                <a:solidFill>
                  <a:schemeClr val="tx1"/>
                </a:solidFill>
              </a:rPr>
              <a:t>“Neither shalt thou commit adultery” (Deut 5:18); “hast taken the wife of Uriah the Hittite to be thy wife” (2 Sam 12:10); Hosea took “a wife of whoredoms” (Hos 1:2); and the flying roll goes into “the house of the thief, and into the house of him that sweareth falsely by my name” (Zech 5:4).</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5) OTHER CONNECTIONS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Other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405128"/>
          </a:xfrm>
          <a:prstGeom prst="roundRect">
            <a:avLst>
              <a:gd name="adj" fmla="val 6508"/>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5</a:t>
            </a:r>
            <a:endParaRPr lang="en-US" sz="1800" dirty="0"/>
          </a:p>
        </p:txBody>
      </p:sp>
      <p:sp>
        <p:nvSpPr>
          <p:cNvPr id="8" name="row-text-0"/>
          <p:cNvSpPr txBox="1"/>
          <p:nvPr/>
        </p:nvSpPr>
        <p:spPr>
          <a:xfrm>
            <a:off x="1554480" y="1618488"/>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Grace and the new man:  </a:t>
            </a:r>
            <a:pPr indent="0" marL="0">
              <a:buNone/>
            </a:pPr>
            <a:r>
              <a:rPr lang="en-US" sz="1700" dirty="0">
                <a:solidFill>
                  <a:schemeClr val="tx1"/>
                </a:solidFill>
              </a:rPr>
              <a:t>“we believe that through the grace of the Lord Jesus Christ we shall be saved, even as they” (Acts 15:11); “ye have put off the old man with his deeds” (Col 3:9); and “whatsoever is born of God overcometh the world” (1 John 5:4).</a:t>
            </a:r>
            <a:endParaRPr lang="en-US" sz="1800" dirty="0"/>
          </a:p>
        </p:txBody>
      </p:sp>
      <p:sp>
        <p:nvSpPr>
          <p:cNvPr id="9" name="row-card-1"/>
          <p:cNvSpPr/>
          <p:nvPr/>
        </p:nvSpPr>
        <p:spPr>
          <a:xfrm>
            <a:off x="548640" y="3115056"/>
            <a:ext cx="11094415" cy="1405128"/>
          </a:xfrm>
          <a:prstGeom prst="roundRect">
            <a:avLst>
              <a:gd name="adj" fmla="val 6508"/>
            </a:avLst>
          </a:prstGeom>
          <a:solidFill>
            <a:schemeClr val="bg2"/>
          </a:solidFill>
          <a:ln/>
        </p:spPr>
      </p:sp>
      <p:sp>
        <p:nvSpPr>
          <p:cNvPr id="10" name="row-num-bg-1"/>
          <p:cNvSpPr/>
          <p:nvPr/>
        </p:nvSpPr>
        <p:spPr>
          <a:xfrm>
            <a:off x="822960" y="3316224"/>
            <a:ext cx="502920" cy="502920"/>
          </a:xfrm>
          <a:prstGeom prst="ellipse">
            <a:avLst/>
          </a:prstGeom>
          <a:solidFill>
            <a:schemeClr val="accent1"/>
          </a:solidFill>
          <a:ln/>
        </p:spPr>
      </p:sp>
      <p:sp>
        <p:nvSpPr>
          <p:cNvPr id="11" name="row-num-1"/>
          <p:cNvSpPr txBox="1"/>
          <p:nvPr/>
        </p:nvSpPr>
        <p:spPr>
          <a:xfrm>
            <a:off x="822960" y="3316224"/>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6</a:t>
            </a:r>
            <a:endParaRPr lang="en-US" sz="1800" dirty="0"/>
          </a:p>
        </p:txBody>
      </p:sp>
      <p:sp>
        <p:nvSpPr>
          <p:cNvPr id="12" name="row-text-1"/>
          <p:cNvSpPr txBox="1"/>
          <p:nvPr/>
        </p:nvSpPr>
        <p:spPr>
          <a:xfrm>
            <a:off x="1554480" y="3224784"/>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Prayer heard:  </a:t>
            </a:r>
            <a:pPr indent="0" marL="0">
              <a:buNone/>
            </a:pPr>
            <a:r>
              <a:rPr lang="en-US" sz="1700" dirty="0">
                <a:solidFill>
                  <a:schemeClr val="tx1"/>
                </a:solidFill>
              </a:rPr>
              <a:t>Jabez “called on the God of Israel… And God granted him that which he requested” (1 Chron 4:10); Manasseh “prayed unto him: and he was intreated of him” (2 Chron 33:13); “if we ask any thing according to his will, he heareth us” (1 John 5:14); and Isaiah answered, “Whereas thou hast prayed to me against Sennacherib” (Isa 37:21).</a:t>
            </a:r>
            <a:endParaRPr lang="en-US" sz="1800" dirty="0"/>
          </a:p>
        </p:txBody>
      </p:sp>
      <p:sp>
        <p:nvSpPr>
          <p:cNvPr id="13" name="row-card-2"/>
          <p:cNvSpPr/>
          <p:nvPr/>
        </p:nvSpPr>
        <p:spPr>
          <a:xfrm>
            <a:off x="548640" y="4721352"/>
            <a:ext cx="11094415" cy="1405128"/>
          </a:xfrm>
          <a:prstGeom prst="roundRect">
            <a:avLst>
              <a:gd name="adj" fmla="val 6508"/>
            </a:avLst>
          </a:prstGeom>
          <a:solidFill>
            <a:schemeClr val="bg2"/>
          </a:solidFill>
          <a:ln/>
        </p:spPr>
      </p:sp>
      <p:sp>
        <p:nvSpPr>
          <p:cNvPr id="14" name="row-num-bg-2"/>
          <p:cNvSpPr/>
          <p:nvPr/>
        </p:nvSpPr>
        <p:spPr>
          <a:xfrm>
            <a:off x="822960" y="4922520"/>
            <a:ext cx="502920" cy="502920"/>
          </a:xfrm>
          <a:prstGeom prst="ellipse">
            <a:avLst/>
          </a:prstGeom>
          <a:solidFill>
            <a:schemeClr val="accent1"/>
          </a:solidFill>
          <a:ln/>
        </p:spPr>
      </p:sp>
      <p:sp>
        <p:nvSpPr>
          <p:cNvPr id="15" name="row-num-2"/>
          <p:cNvSpPr txBox="1"/>
          <p:nvPr/>
        </p:nvSpPr>
        <p:spPr>
          <a:xfrm>
            <a:off x="822960" y="4922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7</a:t>
            </a:r>
            <a:endParaRPr lang="en-US" sz="1800" dirty="0"/>
          </a:p>
        </p:txBody>
      </p:sp>
      <p:sp>
        <p:nvSpPr>
          <p:cNvPr id="16" name="row-text-2"/>
          <p:cNvSpPr txBox="1"/>
          <p:nvPr/>
        </p:nvSpPr>
        <p:spPr>
          <a:xfrm>
            <a:off x="1554480" y="4831080"/>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Blessing on those who fear God:  </a:t>
            </a:r>
            <a:pPr indent="0" marL="0">
              <a:buNone/>
            </a:pPr>
            <a:r>
              <a:rPr lang="en-US" sz="1700" dirty="0">
                <a:solidFill>
                  <a:schemeClr val="tx1"/>
                </a:solidFill>
              </a:rPr>
              <a:t>“O that there were such an heart in them, that they would fear me” (Deut 5:29); “Blessed is every one that feareth the LORD” (Psa 128:1); “the LORD loved him” (2 Sam 12:24); and they “commended them to the Lord, on whom they believed” (Acts 14:23).</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6) EXHORTATION TO THE READER</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No One Beyond God's Mercy</a:t>
            </a:r>
            <a:endParaRPr lang="en-US" sz="3600" dirty="0"/>
          </a:p>
        </p:txBody>
      </p:sp>
      <p:pic>
        <p:nvPicPr>
          <p:cNvPr id="4" name="exh-icon" descr="Scroll">    </p:cNvPr>
          <p:cNvPicPr>
            <a:picLocks noChangeAspect="1"/>
          </p:cNvPicPr>
          <p:nvPr/>
        </p:nvPicPr>
        <p:blipFill>
          <a:blip r:embed="rId1"/>
          <a:stretch>
            <a:fillRect/>
          </a:stretch>
        </p:blipFill>
        <p:spPr>
          <a:xfrm>
            <a:off x="548640" y="1965960"/>
            <a:ext cx="548640" cy="548640"/>
          </a:xfrm>
          <a:prstGeom prst="rect">
            <a:avLst/>
          </a:prstGeom>
        </p:spPr>
      </p:pic>
      <p:sp>
        <p:nvSpPr>
          <p:cNvPr id="5" name="exh-text"/>
          <p:cNvSpPr txBox="1"/>
          <p:nvPr/>
        </p:nvSpPr>
        <p:spPr>
          <a:xfrm>
            <a:off x="1417320" y="1920240"/>
            <a:ext cx="10225735" cy="4206240"/>
          </a:xfrm>
          <a:prstGeom prst="rect">
            <a:avLst/>
          </a:prstGeom>
          <a:noFill/>
          <a:ln/>
        </p:spPr>
        <p:txBody>
          <a:bodyPr wrap="square" lIns="0" tIns="0" rIns="0" bIns="0" rtlCol="0" anchor="t"/>
          <a:lstStyle/>
          <a:p>
            <a:pPr indent="0" marL="0">
              <a:spcAft>
                <a:spcPts val="1200"/>
              </a:spcAft>
              <a:buNone/>
            </a:pPr>
            <a:r>
              <a:rPr lang="en-US" sz="1800" dirty="0">
                <a:solidFill>
                  <a:schemeClr val="bg1"/>
                </a:solidFill>
              </a:rPr>
              <a:t>Dear reader, today’s chapters show that no one is beyond the reach of God’s mercy. Manasseh filled Jerusalem with idols, yet “when he was in affliction, he besought the LORD his God, and humbled himself greatly” (2 Chron 33:12). David heard “Thou art the man” (2 Sam 12:7), confessed, and was told, “The LORD also hath put away thy sin” (2 Sam 12:13). Do not hide your sin; bring it to him.</a:t>
            </a:r>
            <a:endParaRPr lang="en-US" sz="1800" dirty="0"/>
          </a:p>
          <a:p>
            <a:pPr indent="0" marL="0">
              <a:spcAft>
                <a:spcPts val="1200"/>
              </a:spcAft>
              <a:buNone/>
            </a:pPr>
            <a:r>
              <a:rPr lang="en-US" sz="1800" dirty="0">
                <a:solidFill>
                  <a:schemeClr val="bg1"/>
                </a:solidFill>
              </a:rPr>
              <a:t>Then put off what belongs to the old life. God still says, “Thou shalt have none other gods before me” (Deut 5:7), and John ends his letter, “Little children, keep yourselves from idols” (1 John 5:21). “Set your affection on things above, not on things on the earth” (Col 3:2), and “let the word of Christ dwell in you richly in all wisdom” (Col 3:16).</a:t>
            </a:r>
            <a:endParaRPr lang="en-US" sz="1800" dirty="0"/>
          </a:p>
          <a:p>
            <a:pPr indent="0" marL="0">
              <a:spcAft>
                <a:spcPts val="1200"/>
              </a:spcAft>
              <a:buNone/>
            </a:pPr>
            <a:r>
              <a:rPr lang="en-US" sz="1800" dirty="0">
                <a:solidFill>
                  <a:schemeClr val="bg1"/>
                </a:solidFill>
              </a:rPr>
              <a:t>And trust the living God when you are pressed. Hezekiah spread the enemy’s letter “before the LORD” (Isa 37:14); Paul and Barnabas taught “that we must through much tribulation enter into the kingdom of God” (Acts 14:22); and the church was saved “through the grace of the Lord Jesus Christ” (Acts 15:11). “Blessed is every one that feareth the LORD; that walketh in his ways” (Psa 128:1).</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pic>
        <p:nvPicPr>
          <p:cNvPr id="2" name="finale-logo" descr="Memorize The Bible logo">    </p:cNvPr>
          <p:cNvPicPr>
            <a:picLocks noChangeAspect="1"/>
          </p:cNvPicPr>
          <p:nvPr/>
        </p:nvPicPr>
        <p:blipFill>
          <a:blip r:embed="rId1"/>
          <a:stretch>
            <a:fillRect/>
          </a:stretch>
        </p:blipFill>
        <p:spPr>
          <a:xfrm>
            <a:off x="8351215" y="777240"/>
            <a:ext cx="3291840" cy="4937760"/>
          </a:xfrm>
          <a:prstGeom prst="rect">
            <a:avLst/>
          </a:prstGeom>
          <a:effectLst>
            <a:outerShdw sx="100000" sy="100000" kx="0" ky="0" algn="bl" rotWithShape="0" blurRad="101600" dist="38100" dir="5400000">
              <a:srgbClr val="000000">
                <a:alpha val="30000"/>
              </a:srgbClr>
            </a:outerShdw>
          </a:effectLst>
        </p:spPr>
      </p:pic>
      <p:sp>
        <p:nvSpPr>
          <p:cNvPr id="3" name="finale-kicker"/>
          <p:cNvSpPr txBox="1"/>
          <p:nvPr/>
        </p:nvSpPr>
        <p:spPr>
          <a:xfrm>
            <a:off x="548640" y="1417320"/>
            <a:ext cx="6949440" cy="411480"/>
          </a:xfrm>
          <a:prstGeom prst="rect">
            <a:avLst/>
          </a:prstGeom>
          <a:noFill/>
          <a:ln/>
        </p:spPr>
        <p:txBody>
          <a:bodyPr wrap="square" lIns="0" tIns="0" rIns="0" bIns="0" rtlCol="0" anchor="ctr"/>
          <a:lstStyle/>
          <a:p>
            <a:pPr indent="0" marL="0">
              <a:buNone/>
            </a:pPr>
            <a:r>
              <a:rPr lang="en-US" sz="1400" b="1" spc="300" kern="0" dirty="0">
                <a:solidFill>
                  <a:schemeClr val="accent2"/>
                </a:solidFill>
              </a:rPr>
              <a:t>END OF TODAY'S REVIEW</a:t>
            </a:r>
            <a:endParaRPr lang="en-US" sz="1400" dirty="0"/>
          </a:p>
        </p:txBody>
      </p:sp>
      <p:sp>
        <p:nvSpPr>
          <p:cNvPr id="4" name="finale-title"/>
          <p:cNvSpPr txBox="1"/>
          <p:nvPr/>
        </p:nvSpPr>
        <p:spPr>
          <a:xfrm>
            <a:off x="548640" y="1828800"/>
            <a:ext cx="6949440" cy="1645920"/>
          </a:xfrm>
          <a:prstGeom prst="rect">
            <a:avLst/>
          </a:prstGeom>
          <a:noFill/>
          <a:ln/>
        </p:spPr>
        <p:txBody>
          <a:bodyPr wrap="square" lIns="0" tIns="0" rIns="0" bIns="0" rtlCol="0" anchor="t"/>
          <a:lstStyle/>
          <a:p>
            <a:pPr indent="0" marL="0">
              <a:buNone/>
            </a:pPr>
            <a:r>
              <a:rPr lang="en-US" sz="4800" b="1" dirty="0">
                <a:solidFill>
                  <a:schemeClr val="tx2"/>
                </a:solidFill>
                <a:latin typeface="Cambria" pitchFamily="34" charset="0"/>
                <a:ea typeface="Cambria" pitchFamily="34" charset="-122"/>
                <a:cs typeface="Cambria" pitchFamily="34" charset="-120"/>
              </a:rPr>
              <a:t>Thank You for Studying Today</a:t>
            </a:r>
            <a:endParaRPr lang="en-US" sz="4800" dirty="0"/>
          </a:p>
        </p:txBody>
      </p:sp>
      <p:sp>
        <p:nvSpPr>
          <p:cNvPr id="5" name="finale-subtitle"/>
          <p:cNvSpPr txBox="1"/>
          <p:nvPr/>
        </p:nvSpPr>
        <p:spPr>
          <a:xfrm>
            <a:off x="548640" y="3520440"/>
            <a:ext cx="6949440" cy="640080"/>
          </a:xfrm>
          <a:prstGeom prst="rect">
            <a:avLst/>
          </a:prstGeom>
          <a:noFill/>
          <a:ln/>
        </p:spPr>
        <p:txBody>
          <a:bodyPr wrap="square" lIns="0" tIns="0" rIns="0" bIns="0" rtlCol="0" anchor="ctr"/>
          <a:lstStyle/>
          <a:p>
            <a:pPr indent="0" marL="0">
              <a:buNone/>
            </a:pPr>
            <a:r>
              <a:rPr lang="en-US" sz="3200" i="1" dirty="0">
                <a:solidFill>
                  <a:schemeClr val="accent2"/>
                </a:solidFill>
                <a:latin typeface="Cambria" pitchFamily="34" charset="0"/>
                <a:ea typeface="Cambria" pitchFamily="34" charset="-122"/>
                <a:cs typeface="Cambria" pitchFamily="34" charset="-120"/>
              </a:rPr>
              <a:t>See You Tomorrow!</a:t>
            </a:r>
            <a:endParaRPr lang="en-US" sz="3200" dirty="0"/>
          </a:p>
        </p:txBody>
      </p:sp>
      <p:sp>
        <p:nvSpPr>
          <p:cNvPr id="6" name="finale-meta"/>
          <p:cNvSpPr txBox="1"/>
          <p:nvPr/>
        </p:nvSpPr>
        <p:spPr>
          <a:xfrm>
            <a:off x="548640" y="4206240"/>
            <a:ext cx="6949440" cy="365760"/>
          </a:xfrm>
          <a:prstGeom prst="rect">
            <a:avLst/>
          </a:prstGeom>
          <a:noFill/>
          <a:ln/>
        </p:spPr>
        <p:txBody>
          <a:bodyPr wrap="square" lIns="0" tIns="0" rIns="0" bIns="0" rtlCol="0" anchor="ctr"/>
          <a:lstStyle/>
          <a:p>
            <a:pPr indent="0" marL="0">
              <a:buNone/>
            </a:pPr>
            <a:r>
              <a:rPr lang="en-US" sz="1600" dirty="0">
                <a:solidFill>
                  <a:schemeClr val="accent4"/>
                </a:solidFill>
              </a:rPr>
              <a:t>Wednesday, 11/04/26  ·  12 chapters  ·  Tiny Size</a:t>
            </a:r>
            <a:endParaRPr lang="en-US" sz="1600" dirty="0"/>
          </a:p>
        </p:txBody>
      </p:sp>
      <p:sp>
        <p:nvSpPr>
          <p:cNvPr id="7" name="finale-button"/>
          <p:cNvSpPr/>
          <p:nvPr/>
        </p:nvSpPr>
        <p:spPr>
          <a:xfrm>
            <a:off x="548640" y="4937760"/>
            <a:ext cx="3840480" cy="640080"/>
          </a:xfrm>
          <a:prstGeom prst="roundRect">
            <a:avLst>
              <a:gd name="adj" fmla="val 50000"/>
            </a:avLst>
          </a:prstGeom>
          <a:solidFill>
            <a:schemeClr val="accent1"/>
          </a:solidFill>
          <a:ln/>
          <a:effectLst>
            <a:outerShdw sx="100000" sy="100000" kx="0" ky="0" algn="bl" rotWithShape="0" blurRad="76200" dist="25400" dir="5400000">
              <a:srgbClr val="000000">
                <a:alpha val="25000"/>
              </a:srgbClr>
            </a:outerShdw>
          </a:effectLst>
        </p:spPr>
        <p:txBody>
          <a:bodyPr wrap="square" lIns="0" tIns="0" rIns="0" bIns="0" rtlCol="0" anchor="ctr"/>
          <a:lstStyle/>
          <a:p>
            <a:pPr algn="ctr" indent="0" marL="0">
              <a:buNone/>
            </a:pPr>
            <a:r>
              <a:rPr lang="en-US" sz="2000" b="1" dirty="0">
                <a:solidFill>
                  <a:schemeClr val="bg1"/>
                </a:solidFill>
                <a:latin typeface="Cambria" pitchFamily="34" charset="0"/>
                <a:ea typeface="Cambria" pitchFamily="34" charset="-122"/>
                <a:cs typeface="Cambria" pitchFamily="34" charset="-120"/>
              </a:rPr>
              <a:t>↺  Back to the Beginning</a:t>
            </a:r>
            <a:endParaRPr lang="en-US" sz="2000" dirty="0"/>
          </a:p>
        </p:txBody>
      </p:sp>
      <p:sp>
        <p:nvSpPr>
          <p:cNvPr id="8" name="finale-button-link">
            <a:hlinkClick r:id="rId5" tooltip="Back to the beginning (slide 1)" action="ppaction://hlinksldjump"/>
          </p:cNvPr>
          <p:cNvSpPr txBox="1"/>
          <p:nvPr/>
        </p:nvSpPr>
        <p:spPr>
          <a:xfrm>
            <a:off x="548640" y="4937760"/>
            <a:ext cx="3840480" cy="640080"/>
          </a:xfrm>
          <a:prstGeom prst="rect">
            <a:avLst/>
          </a:prstGeom>
          <a:noFill/>
          <a:ln/>
        </p:spPr>
        <p:txBody>
          <a:bodyPr wrap="square" lIns="0" tIns="0" rIns="0" bIns="0" rtlCol="0" anchor="ctr"/>
          <a:lstStyle/>
          <a:p>
            <a:pPr indent="0" marL="0">
              <a:buNone/>
            </a:pPr>
            <a:endParaRPr lang="en-US" dirty="0"/>
          </a:p>
        </p:txBody>
      </p:sp>
      <p:sp>
        <p:nvSpPr>
          <p:cNvPr id="9" name="finale-logo-link">
            <a:hlinkClick r:id="rId5" tooltip="Back to the beginning (slide 1)" action="ppaction://hlinksldjump"/>
          </p:cNvPr>
          <p:cNvSpPr txBox="1"/>
          <p:nvPr/>
        </p:nvSpPr>
        <p:spPr>
          <a:xfrm>
            <a:off x="8351215" y="777240"/>
            <a:ext cx="3291840" cy="4937760"/>
          </a:xfrm>
          <a:prstGeom prst="rect">
            <a:avLst/>
          </a:prstGeom>
          <a:noFill/>
          <a:ln/>
        </p:spPr>
        <p:txBody>
          <a:bodyPr wrap="square" lIns="0" tIns="0" rIns="0" bIns="0" rtlCol="0" anchor="ctr"/>
          <a:lstStyle/>
          <a:p>
            <a:pPr indent="0" marL="0">
              <a:buNone/>
            </a:pPr>
            <a:endParaRPr lang="en-US"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39</a:t>
            </a:fld>
            <a:endParaRPr lang="en-US"/>
          </a:p>
        </p:txBody>
      </p:sp>
    </p:spTree>
  </p:cSld>
  <p:clrMapOvr>
    <a:masterClrMapping/>
  </p:clrMapOvr>
</p:sld>
</file>

<file path=ppt/theme/theme1.xml><?xml version="1.0" encoding="utf-8"?>
<a:theme xmlns:a="http://schemas.openxmlformats.org/drawingml/2006/main" name="Memorize the Bible">
  <a:themeElements>
    <a:clrScheme name="Memorize the Bible">
      <a:dk1>
        <a:srgbClr val="2E2622"/>
      </a:dk1>
      <a:lt1>
        <a:srgbClr val="FFFFFF"/>
      </a:lt1>
      <a:dk2>
        <a:srgbClr val="703B3B"/>
      </a:dk2>
      <a:lt2>
        <a:srgbClr val="F5EEE3"/>
      </a:lt2>
      <a:accent1>
        <a:srgbClr val="703B3B"/>
      </a:accent1>
      <a:accent2>
        <a:srgbClr val="7F6B4D"/>
      </a:accent2>
      <a:accent3>
        <a:srgbClr val="4E7282"/>
      </a:accent3>
      <a:accent4>
        <a:srgbClr val="6E6359"/>
      </a:accent4>
      <a:accent5>
        <a:srgbClr val="E1D0B3"/>
      </a:accent5>
      <a:accent6>
        <a:srgbClr val="9BB4C0"/>
      </a:accent6>
      <a:hlink>
        <a:srgbClr val="E1D0B3"/>
      </a:hlink>
      <a:folHlink>
        <a:srgbClr val="E1D0B3"/>
      </a:folHlink>
    </a:clrScheme>
    <a:fontScheme name="Memorize the Bibl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39</Slides>
  <Notes>39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Wednesday, 11/04/26 BC &amp; DCB Daily Review - Tiny Size</dc:title>
  <dc:subject>PptxGenJS Presentation</dc:subject>
  <dc:creator>Dean Brown</dc:creator>
  <cp:lastModifiedBy>Dean Brown</cp:lastModifiedBy>
  <cp:revision>1</cp:revision>
  <dcterms:created xsi:type="dcterms:W3CDTF">2026-11-02T10:16:21Z</dcterms:created>
  <dcterms:modified xsi:type="dcterms:W3CDTF">2026-11-02T10:16:21Z</dcterms:modified>
</cp:coreProperties>
</file>